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0" r:id="rId2"/>
    <p:sldId id="291" r:id="rId3"/>
    <p:sldId id="264" r:id="rId4"/>
    <p:sldId id="268" r:id="rId5"/>
    <p:sldId id="292" r:id="rId6"/>
    <p:sldId id="272" r:id="rId7"/>
    <p:sldId id="324" r:id="rId8"/>
    <p:sldId id="293" r:id="rId9"/>
    <p:sldId id="269" r:id="rId10"/>
    <p:sldId id="271" r:id="rId11"/>
    <p:sldId id="320" r:id="rId12"/>
    <p:sldId id="321" r:id="rId13"/>
    <p:sldId id="322" r:id="rId14"/>
    <p:sldId id="323" r:id="rId15"/>
    <p:sldId id="294" r:id="rId16"/>
    <p:sldId id="273" r:id="rId17"/>
    <p:sldId id="259" r:id="rId18"/>
  </p:sldIdLst>
  <p:sldSz cx="12192000" cy="6858000"/>
  <p:notesSz cx="6858000" cy="9144000"/>
  <p:embeddedFontLst>
    <p:embeddedFont>
      <p:font typeface="汉仪文黑-55简" panose="02010600030101010101" charset="-122"/>
      <p:regular r:id="rId21"/>
    </p:embeddedFont>
    <p:embeddedFont>
      <p:font typeface="汉仪雅酷黑 65W" panose="020B0604020202020204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94F"/>
    <a:srgbClr val="385723"/>
    <a:srgbClr val="AFBCA7"/>
    <a:srgbClr val="D7DDD3"/>
    <a:srgbClr val="C3C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3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文黑-55简" panose="00020600040101010101" charset="-122"/>
              </a:rPr>
              <a:t>2024/12/4</a:t>
            </a:fld>
            <a:endParaRPr lang="zh-CN" altLang="en-US">
              <a:latin typeface="汉仪文黑-55简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文黑-55简" panose="00020600040101010101" charset="-122"/>
              </a:rPr>
              <a:t>‹#›</a:t>
            </a:fld>
            <a:endParaRPr lang="zh-CN" altLang="en-US">
              <a:latin typeface="汉仪文黑-55简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文黑-55简" panose="00020600040101010101" charset="-122"/>
                <a:ea typeface="汉仪文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文黑-55简" panose="00020600040101010101" charset="-122"/>
                <a:ea typeface="汉仪文黑-55简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文黑-55简" panose="00020600040101010101" charset="-122"/>
                <a:ea typeface="汉仪文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文黑-55简" panose="00020600040101010101" charset="-122"/>
                <a:ea typeface="汉仪文黑-55简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文黑-55简" panose="00020600040101010101" charset="-122"/>
        <a:ea typeface="汉仪文黑-55简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文黑-55简" panose="00020600040101010101" charset="-122"/>
        <a:ea typeface="汉仪文黑-55简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文黑-55简" panose="00020600040101010101" charset="-122"/>
        <a:ea typeface="汉仪文黑-55简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文黑-55简" panose="00020600040101010101" charset="-122"/>
        <a:ea typeface="汉仪文黑-55简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文黑-55简" panose="00020600040101010101" charset="-122"/>
        <a:ea typeface="汉仪文黑-55简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文黑-55简" panose="00020600040101010101" charset="-122"/>
                <a:ea typeface="汉仪文黑-55简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文黑-55简" panose="00020600040101010101" charset="-122"/>
          <a:ea typeface="汉仪文黑-55简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文黑-55简" panose="00020600040101010101" charset="-122"/>
          <a:ea typeface="汉仪文黑-55简" panose="0002060004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文黑-55简" panose="00020600040101010101" charset="-122"/>
          <a:ea typeface="汉仪文黑-55简" panose="0002060004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文黑-55简" panose="00020600040101010101" charset="-122"/>
          <a:ea typeface="汉仪文黑-55简" panose="0002060004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文黑-55简" panose="00020600040101010101" charset="-122"/>
          <a:ea typeface="汉仪文黑-55简" panose="0002060004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文黑-55简" panose="00020600040101010101" charset="-122"/>
          <a:ea typeface="汉仪文黑-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0" y="-30480"/>
            <a:ext cx="12192000" cy="5969406"/>
          </a:xfrm>
          <a:custGeom>
            <a:avLst/>
            <a:gdLst>
              <a:gd name="adj1" fmla="val 12500"/>
              <a:gd name="adj2" fmla="val -4097"/>
              <a:gd name="a1" fmla="pin 0 adj1 20000"/>
              <a:gd name="a2" fmla="pin -10000 adj2 10000"/>
              <a:gd name="y1" fmla="*/ h a1 100000"/>
              <a:gd name="dy2" fmla="*/ y1 10 3"/>
              <a:gd name="y2" fmla="+- y1 0 dy2"/>
              <a:gd name="y3" fmla="+- y1 dy2 0"/>
              <a:gd name="y4" fmla="+- b 0 y1"/>
              <a:gd name="y5" fmla="+- y4 0 dy2"/>
              <a:gd name="y6" fmla="+- y4 dy2 0"/>
              <a:gd name="dx1" fmla="*/ w a2 100000"/>
              <a:gd name="of2" fmla="*/ w a2 50000"/>
              <a:gd name="x1" fmla="abs dx1"/>
              <a:gd name="dx2" fmla="?: of2 0 of2"/>
              <a:gd name="x2" fmla="+- l 0 dx2"/>
              <a:gd name="dx5" fmla="?: of2 of2 0"/>
              <a:gd name="x5" fmla="+- r 0 dx5"/>
              <a:gd name="dx3" fmla="+/ dx2 x5 3"/>
              <a:gd name="x3" fmla="+- x2 dx3 0"/>
              <a:gd name="x4" fmla="+/ x3 x5 2"/>
              <a:gd name="x6" fmla="+- l dx5 0"/>
              <a:gd name="x10" fmla="+- r dx2 0"/>
              <a:gd name="x7" fmla="+- x6 dx3 0"/>
              <a:gd name="x8" fmla="+/ x7 x10 2"/>
              <a:gd name="x9" fmla="+- r 0 x1"/>
              <a:gd name="xAdj" fmla="+- hc dx1 0"/>
              <a:gd name="xAdj2" fmla="+- hc 0 dx1"/>
              <a:gd name="il" fmla="max x2 x6"/>
              <a:gd name="ir" fmla="min x5 x10"/>
              <a:gd name="it" fmla="*/ h a1 50000"/>
              <a:gd name="ib" fmla="+- b 0 it"/>
            </a:gdLst>
            <a:ahLst/>
            <a:cxnLst>
              <a:cxn ang="cd4">
                <a:pos x="xAdj2" y="y1"/>
              </a:cxn>
              <a:cxn ang="cd2">
                <a:pos x="x1" y="vc"/>
              </a:cxn>
              <a:cxn ang="3">
                <a:pos x="xAdj" y="y4"/>
              </a:cxn>
              <a:cxn ang="0">
                <a:pos x="x9" y="vc"/>
              </a:cxn>
            </a:cxnLst>
            <a:rect l="l" t="t" r="r" b="b"/>
            <a:pathLst>
              <a:path w="19200" h="9401">
                <a:moveTo>
                  <a:pt x="0" y="0"/>
                </a:moveTo>
                <a:lnTo>
                  <a:pt x="19200" y="0"/>
                </a:lnTo>
                <a:lnTo>
                  <a:pt x="19200" y="8614"/>
                </a:lnTo>
                <a:lnTo>
                  <a:pt x="19165" y="8632"/>
                </a:lnTo>
                <a:cubicBezTo>
                  <a:pt x="12782" y="11830"/>
                  <a:pt x="6400" y="3849"/>
                  <a:pt x="18" y="6443"/>
                </a:cubicBezTo>
                <a:lnTo>
                  <a:pt x="0" y="645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rgbClr val="AFBCA7">
                    <a:alpha val="0"/>
                  </a:srgbClr>
                </a:gs>
                <a:gs pos="100000">
                  <a:srgbClr val="385723"/>
                </a:gs>
              </a:gsLst>
              <a:lin ang="1206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526655" y="2675255"/>
            <a:ext cx="4831080" cy="4831080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AFBCA7">
                    <a:alpha val="0"/>
                  </a:srgbClr>
                </a:gs>
                <a:gs pos="100000">
                  <a:srgbClr val="385723"/>
                </a:gs>
              </a:gsLst>
              <a:lin ang="147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05460" y="1034415"/>
            <a:ext cx="10885805" cy="20116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60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医学文本信息数据处理系统</a:t>
            </a: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44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        —</a:t>
            </a:r>
            <a:r>
              <a:rPr lang="zh-CN" altLang="en-US" sz="44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以体检数据</a:t>
            </a:r>
            <a:r>
              <a:rPr lang="zh-CN" altLang="en-US" sz="4400" b="1" spc="110"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可视化界面设计为例</a:t>
            </a:r>
            <a:endParaRPr lang="zh-CN" altLang="en-US" sz="4400" b="1" spc="110">
              <a:ln>
                <a:noFill/>
              </a:ln>
              <a:gradFill>
                <a:gsLst>
                  <a:gs pos="0">
                    <a:srgbClr val="4C6839"/>
                  </a:gs>
                  <a:gs pos="100000">
                    <a:srgbClr val="4C6839"/>
                  </a:gs>
                  <a:gs pos="92000">
                    <a:schemeClr val="bg2">
                      <a:lumMod val="25000"/>
                    </a:schemeClr>
                  </a:gs>
                </a:gsLst>
                <a:lin ang="2700000" scaled="0"/>
              </a:gradFill>
              <a:effectLst>
                <a:outerShdw blurRad="254000" dist="38100" dir="5400000" algn="t" rotWithShape="0">
                  <a:srgbClr val="AD734E">
                    <a:alpha val="20000"/>
                  </a:srgbClr>
                </a:outerShdw>
              </a:effectLst>
              <a:latin typeface="汉仪雅酷黑 65W" panose="020B0604020202020204" charset="-122"/>
              <a:ea typeface="汉仪雅酷黑 65W" panose="020B0604020202020204" charset="-122"/>
              <a:cs typeface="汉仪文黑-55简" panose="00020600040101010101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8325" y="799465"/>
            <a:ext cx="3232150" cy="4235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spc="11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PYTHON WORK REPORT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86400" y="3303270"/>
            <a:ext cx="2303780" cy="12543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>
              <a:lnSpc>
                <a:spcPct val="120000"/>
              </a:lnSpc>
              <a:buClrTx/>
              <a:buSzTx/>
              <a:buFontTx/>
            </a:pPr>
            <a:r>
              <a:rPr lang="zh-CN" altLang="en-US" sz="1600" spc="110">
                <a:solidFill>
                  <a:srgbClr val="3B3838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小组成员：</a:t>
            </a:r>
            <a:endParaRPr lang="en-US" altLang="zh-CN" sz="1600" spc="110">
              <a:solidFill>
                <a:srgbClr val="3B3838"/>
              </a:solidFill>
              <a:effectLst/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  <a:p>
            <a:pPr lvl="0">
              <a:lnSpc>
                <a:spcPct val="120000"/>
              </a:lnSpc>
              <a:buClrTx/>
              <a:buSzTx/>
              <a:buFontTx/>
            </a:pPr>
            <a:r>
              <a:rPr lang="zh-CN" sz="1600" spc="110">
                <a:solidFill>
                  <a:srgbClr val="3B3838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张婷</a:t>
            </a:r>
            <a:r>
              <a:rPr lang="en-US" altLang="zh-CN" sz="1600" spc="110">
                <a:solidFill>
                  <a:srgbClr val="3B3838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3123006286</a:t>
            </a:r>
            <a:endParaRPr lang="en-US" altLang="zh-CN" sz="1600" spc="110">
              <a:solidFill>
                <a:srgbClr val="3B3838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  <a:p>
            <a:pPr lvl="0">
              <a:lnSpc>
                <a:spcPct val="120000"/>
              </a:lnSpc>
              <a:buClrTx/>
              <a:buSzTx/>
              <a:buFontTx/>
            </a:pPr>
            <a:r>
              <a:rPr lang="zh-CN" altLang="en-US" sz="1600" spc="110">
                <a:solidFill>
                  <a:srgbClr val="3B3838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孙语桐</a:t>
            </a:r>
            <a:r>
              <a:rPr lang="en-US" altLang="zh-CN" sz="1600" spc="110">
                <a:solidFill>
                  <a:srgbClr val="3B3838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3123006288 </a:t>
            </a:r>
          </a:p>
          <a:p>
            <a:pPr lvl="0">
              <a:lnSpc>
                <a:spcPct val="120000"/>
              </a:lnSpc>
              <a:buClrTx/>
              <a:buSzTx/>
              <a:buFontTx/>
            </a:pPr>
            <a:r>
              <a:rPr lang="zh-CN" altLang="en-US" sz="1600" spc="110">
                <a:solidFill>
                  <a:srgbClr val="3B3838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李宜霏</a:t>
            </a:r>
            <a:r>
              <a:rPr lang="en-US" altLang="zh-CN" sz="1600" spc="110">
                <a:solidFill>
                  <a:srgbClr val="3B3838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3123006294</a:t>
            </a:r>
            <a:endParaRPr lang="zh-CN" altLang="en-US" sz="1600" spc="110">
              <a:solidFill>
                <a:srgbClr val="3B3838"/>
              </a:solidFill>
              <a:effectLst/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15" name="圆角矩形 14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663575" y="633095"/>
            <a:ext cx="1874520" cy="76200"/>
          </a:xfrm>
          <a:prstGeom prst="rect">
            <a:avLst/>
          </a:prstGeom>
          <a:solidFill>
            <a:srgbClr val="607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mathias-arlund-IxHWw400o-g-unsplash"/>
          <p:cNvPicPr>
            <a:picLocks noChangeAspect="1"/>
          </p:cNvPicPr>
          <p:nvPr/>
        </p:nvPicPr>
        <p:blipFill>
          <a:blip r:embed="rId2"/>
          <a:srcRect l="14315" t="20512" r="14306" b="31903"/>
          <a:stretch>
            <a:fillRect/>
          </a:stretch>
        </p:blipFill>
        <p:spPr>
          <a:xfrm>
            <a:off x="7659370" y="2780665"/>
            <a:ext cx="4578350" cy="45783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10" h="7210">
                <a:moveTo>
                  <a:pt x="3605" y="0"/>
                </a:moveTo>
                <a:cubicBezTo>
                  <a:pt x="5596" y="0"/>
                  <a:pt x="7210" y="1614"/>
                  <a:pt x="7210" y="3605"/>
                </a:cubicBezTo>
                <a:cubicBezTo>
                  <a:pt x="7210" y="5596"/>
                  <a:pt x="5596" y="7210"/>
                  <a:pt x="3605" y="7210"/>
                </a:cubicBezTo>
                <a:cubicBezTo>
                  <a:pt x="1614" y="7210"/>
                  <a:pt x="0" y="5596"/>
                  <a:pt x="0" y="3605"/>
                </a:cubicBezTo>
                <a:cubicBezTo>
                  <a:pt x="0" y="1614"/>
                  <a:pt x="1614" y="0"/>
                  <a:pt x="3605" y="0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57524"/>
          <a:stretch>
            <a:fillRect/>
          </a:stretch>
        </p:blipFill>
        <p:spPr>
          <a:xfrm>
            <a:off x="-3493" y="3957707"/>
            <a:ext cx="12200890" cy="291680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14" h="4593">
                <a:moveTo>
                  <a:pt x="2884" y="0"/>
                </a:moveTo>
                <a:cubicBezTo>
                  <a:pt x="8321" y="-6"/>
                  <a:pt x="13758" y="5397"/>
                  <a:pt x="19195" y="2760"/>
                </a:cubicBezTo>
                <a:lnTo>
                  <a:pt x="19214" y="2750"/>
                </a:lnTo>
                <a:lnTo>
                  <a:pt x="19214" y="4593"/>
                </a:lnTo>
                <a:lnTo>
                  <a:pt x="0" y="4593"/>
                </a:lnTo>
                <a:lnTo>
                  <a:pt x="0" y="585"/>
                </a:lnTo>
                <a:lnTo>
                  <a:pt x="48" y="565"/>
                </a:lnTo>
                <a:cubicBezTo>
                  <a:pt x="993" y="166"/>
                  <a:pt x="1939" y="1"/>
                  <a:pt x="2884" y="0"/>
                </a:cubicBezTo>
                <a:close/>
              </a:path>
            </a:pathLst>
          </a:custGeom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>
            <a:off x="883285" y="5387975"/>
            <a:ext cx="10597515" cy="0"/>
          </a:xfrm>
          <a:prstGeom prst="line">
            <a:avLst/>
          </a:prstGeom>
          <a:ln w="63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17"/>
          <p:cNvSpPr>
            <a:spLocks noEditPoints="1"/>
          </p:cNvSpPr>
          <p:nvPr/>
        </p:nvSpPr>
        <p:spPr bwMode="auto">
          <a:xfrm>
            <a:off x="11619865" y="400050"/>
            <a:ext cx="316865" cy="50546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17"/>
          <p:cNvSpPr>
            <a:spLocks noEditPoints="1"/>
          </p:cNvSpPr>
          <p:nvPr/>
        </p:nvSpPr>
        <p:spPr bwMode="auto">
          <a:xfrm>
            <a:off x="11141710" y="1029970"/>
            <a:ext cx="223520" cy="35687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88510" y="515620"/>
            <a:ext cx="3014345" cy="534035"/>
            <a:chOff x="2512" y="3762"/>
            <a:chExt cx="4747" cy="841"/>
          </a:xfrm>
        </p:grpSpPr>
        <p:grpSp>
          <p:nvGrpSpPr>
            <p:cNvPr id="5" name="组合 4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8" name="圆角矩形 7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3426" y="3762"/>
              <a:ext cx="3833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3.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图表的呈现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9" name="圆角矩形 8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 flipH="1">
            <a:off x="-364490" y="358775"/>
            <a:ext cx="1266190" cy="549275"/>
            <a:chOff x="10097" y="6479"/>
            <a:chExt cx="9117" cy="4317"/>
          </a:xfrm>
        </p:grpSpPr>
        <p:sp>
          <p:nvSpPr>
            <p:cNvPr id="39" name="矩形 38"/>
            <p:cNvSpPr/>
            <p:nvPr/>
          </p:nvSpPr>
          <p:spPr>
            <a:xfrm flipV="1">
              <a:off x="10097" y="9719"/>
              <a:ext cx="9117" cy="10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flipV="1">
              <a:off x="13401" y="8639"/>
              <a:ext cx="5813" cy="1077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11642" y="7559"/>
              <a:ext cx="7572" cy="1077"/>
            </a:xfrm>
            <a:prstGeom prst="rect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14260" y="6479"/>
              <a:ext cx="4954" cy="1077"/>
            </a:xfrm>
            <a:prstGeom prst="rect">
              <a:avLst/>
            </a:prstGeom>
            <a:solidFill>
              <a:srgbClr val="C3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3045460" y="129603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柱状图展示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9335" y="126682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柱状图代码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83285" y="5511800"/>
            <a:ext cx="1048258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适用场景：用于展示不同体检项目的检测结果（如不同性别的体检指标平均值），或不同时间段内的体检数据趋势。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83285" y="1769745"/>
            <a:ext cx="6156325" cy="3494405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748905" y="1765935"/>
            <a:ext cx="3616960" cy="3498850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65" y="1884680"/>
            <a:ext cx="5715000" cy="3333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165" y="2369820"/>
            <a:ext cx="352806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>
            <a:off x="883285" y="5387975"/>
            <a:ext cx="10597515" cy="0"/>
          </a:xfrm>
          <a:prstGeom prst="line">
            <a:avLst/>
          </a:prstGeom>
          <a:ln w="63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17"/>
          <p:cNvSpPr>
            <a:spLocks noEditPoints="1"/>
          </p:cNvSpPr>
          <p:nvPr/>
        </p:nvSpPr>
        <p:spPr bwMode="auto">
          <a:xfrm>
            <a:off x="11619865" y="400050"/>
            <a:ext cx="316865" cy="50546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17"/>
          <p:cNvSpPr>
            <a:spLocks noEditPoints="1"/>
          </p:cNvSpPr>
          <p:nvPr/>
        </p:nvSpPr>
        <p:spPr bwMode="auto">
          <a:xfrm>
            <a:off x="11141710" y="1029970"/>
            <a:ext cx="223520" cy="35687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88510" y="515620"/>
            <a:ext cx="3014345" cy="534035"/>
            <a:chOff x="2512" y="3762"/>
            <a:chExt cx="4747" cy="841"/>
          </a:xfrm>
        </p:grpSpPr>
        <p:grpSp>
          <p:nvGrpSpPr>
            <p:cNvPr id="5" name="组合 4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8" name="圆角矩形 7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3426" y="3762"/>
              <a:ext cx="3833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3.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图表的呈现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9" name="圆角矩形 8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 flipH="1">
            <a:off x="-364490" y="358775"/>
            <a:ext cx="1266190" cy="549275"/>
            <a:chOff x="10097" y="6479"/>
            <a:chExt cx="9117" cy="4317"/>
          </a:xfrm>
        </p:grpSpPr>
        <p:sp>
          <p:nvSpPr>
            <p:cNvPr id="39" name="矩形 38"/>
            <p:cNvSpPr/>
            <p:nvPr/>
          </p:nvSpPr>
          <p:spPr>
            <a:xfrm flipV="1">
              <a:off x="10097" y="9719"/>
              <a:ext cx="9117" cy="10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flipV="1">
              <a:off x="13401" y="8639"/>
              <a:ext cx="5813" cy="1077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11642" y="7559"/>
              <a:ext cx="7572" cy="1077"/>
            </a:xfrm>
            <a:prstGeom prst="rect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14260" y="6479"/>
              <a:ext cx="4954" cy="1077"/>
            </a:xfrm>
            <a:prstGeom prst="rect">
              <a:avLst/>
            </a:prstGeom>
            <a:solidFill>
              <a:srgbClr val="C3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3045460" y="129603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散点图展示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9335" y="126682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散点图代码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83285" y="5511800"/>
            <a:ext cx="1048258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适用场景：用于分析体检数据中两个连续变量之间的关系，例如年龄与血压、体重与血糖等。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83285" y="1769745"/>
            <a:ext cx="6156325" cy="3494405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748905" y="1765935"/>
            <a:ext cx="3616960" cy="3498850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30" y="1848485"/>
            <a:ext cx="5715000" cy="3333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945" y="2089785"/>
            <a:ext cx="3475355" cy="2929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>
            <a:off x="883285" y="5387975"/>
            <a:ext cx="10597515" cy="0"/>
          </a:xfrm>
          <a:prstGeom prst="line">
            <a:avLst/>
          </a:prstGeom>
          <a:ln w="63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17"/>
          <p:cNvSpPr>
            <a:spLocks noEditPoints="1"/>
          </p:cNvSpPr>
          <p:nvPr/>
        </p:nvSpPr>
        <p:spPr bwMode="auto">
          <a:xfrm>
            <a:off x="11619865" y="400050"/>
            <a:ext cx="316865" cy="50546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17"/>
          <p:cNvSpPr>
            <a:spLocks noEditPoints="1"/>
          </p:cNvSpPr>
          <p:nvPr/>
        </p:nvSpPr>
        <p:spPr bwMode="auto">
          <a:xfrm>
            <a:off x="11141710" y="1029970"/>
            <a:ext cx="223520" cy="35687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88510" y="515620"/>
            <a:ext cx="3014345" cy="534035"/>
            <a:chOff x="2512" y="3762"/>
            <a:chExt cx="4747" cy="841"/>
          </a:xfrm>
        </p:grpSpPr>
        <p:grpSp>
          <p:nvGrpSpPr>
            <p:cNvPr id="5" name="组合 4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8" name="圆角矩形 7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3426" y="3762"/>
              <a:ext cx="3833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3.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图表的呈现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9" name="圆角矩形 8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 flipH="1">
            <a:off x="-364490" y="358775"/>
            <a:ext cx="1266190" cy="549275"/>
            <a:chOff x="10097" y="6479"/>
            <a:chExt cx="9117" cy="4317"/>
          </a:xfrm>
        </p:grpSpPr>
        <p:sp>
          <p:nvSpPr>
            <p:cNvPr id="39" name="矩形 38"/>
            <p:cNvSpPr/>
            <p:nvPr/>
          </p:nvSpPr>
          <p:spPr>
            <a:xfrm flipV="1">
              <a:off x="10097" y="9719"/>
              <a:ext cx="9117" cy="10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flipV="1">
              <a:off x="13401" y="8639"/>
              <a:ext cx="5813" cy="1077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11642" y="7559"/>
              <a:ext cx="7572" cy="1077"/>
            </a:xfrm>
            <a:prstGeom prst="rect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14260" y="6479"/>
              <a:ext cx="4954" cy="1077"/>
            </a:xfrm>
            <a:prstGeom prst="rect">
              <a:avLst/>
            </a:prstGeom>
            <a:solidFill>
              <a:srgbClr val="C3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3045460" y="129603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直方图展示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9335" y="126682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直方图代码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83285" y="5511800"/>
            <a:ext cx="1048258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适用场景：用于展示体检数据中某个指标（如身高、体重）的分布情况，帮助识别数据的正常范围和异常值。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83285" y="1769745"/>
            <a:ext cx="6156325" cy="3494405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748905" y="1765935"/>
            <a:ext cx="3616960" cy="3498850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65" y="1880235"/>
            <a:ext cx="5715000" cy="3333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610" y="2391410"/>
            <a:ext cx="350393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>
            <a:off x="883285" y="5387975"/>
            <a:ext cx="10597515" cy="0"/>
          </a:xfrm>
          <a:prstGeom prst="line">
            <a:avLst/>
          </a:prstGeom>
          <a:ln w="63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17"/>
          <p:cNvSpPr>
            <a:spLocks noEditPoints="1"/>
          </p:cNvSpPr>
          <p:nvPr/>
        </p:nvSpPr>
        <p:spPr bwMode="auto">
          <a:xfrm>
            <a:off x="11619865" y="400050"/>
            <a:ext cx="316865" cy="50546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17"/>
          <p:cNvSpPr>
            <a:spLocks noEditPoints="1"/>
          </p:cNvSpPr>
          <p:nvPr/>
        </p:nvSpPr>
        <p:spPr bwMode="auto">
          <a:xfrm>
            <a:off x="11141710" y="1029970"/>
            <a:ext cx="223520" cy="35687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88510" y="515620"/>
            <a:ext cx="3014345" cy="534035"/>
            <a:chOff x="2512" y="3762"/>
            <a:chExt cx="4747" cy="841"/>
          </a:xfrm>
        </p:grpSpPr>
        <p:grpSp>
          <p:nvGrpSpPr>
            <p:cNvPr id="5" name="组合 4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8" name="圆角矩形 7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3426" y="3762"/>
              <a:ext cx="3833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3.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图表的呈现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9" name="圆角矩形 8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 flipH="1">
            <a:off x="-364490" y="358775"/>
            <a:ext cx="1266190" cy="549275"/>
            <a:chOff x="10097" y="6479"/>
            <a:chExt cx="9117" cy="4317"/>
          </a:xfrm>
        </p:grpSpPr>
        <p:sp>
          <p:nvSpPr>
            <p:cNvPr id="39" name="矩形 38"/>
            <p:cNvSpPr/>
            <p:nvPr/>
          </p:nvSpPr>
          <p:spPr>
            <a:xfrm flipV="1">
              <a:off x="10097" y="9719"/>
              <a:ext cx="9117" cy="10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flipV="1">
              <a:off x="13401" y="8639"/>
              <a:ext cx="5813" cy="1077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11642" y="7559"/>
              <a:ext cx="7572" cy="1077"/>
            </a:xfrm>
            <a:prstGeom prst="rect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14260" y="6479"/>
              <a:ext cx="4954" cy="1077"/>
            </a:xfrm>
            <a:prstGeom prst="rect">
              <a:avLst/>
            </a:prstGeom>
            <a:solidFill>
              <a:srgbClr val="C3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3045460" y="129603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折线图展示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9335" y="126682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折线图代码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83285" y="5511800"/>
            <a:ext cx="1048258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适用场景：用于展示一段时间内体检数据的动态变化，如某项指标的年度变化趋势或不同月份的平均体检值。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83285" y="1769745"/>
            <a:ext cx="6156325" cy="3494405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748905" y="1765935"/>
            <a:ext cx="3616960" cy="3498850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10" y="1848485"/>
            <a:ext cx="5715000" cy="3333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180" y="2117090"/>
            <a:ext cx="3514725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>
            <a:off x="883285" y="5387975"/>
            <a:ext cx="10597515" cy="0"/>
          </a:xfrm>
          <a:prstGeom prst="line">
            <a:avLst/>
          </a:prstGeom>
          <a:ln w="63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17"/>
          <p:cNvSpPr>
            <a:spLocks noEditPoints="1"/>
          </p:cNvSpPr>
          <p:nvPr/>
        </p:nvSpPr>
        <p:spPr bwMode="auto">
          <a:xfrm>
            <a:off x="11619865" y="400050"/>
            <a:ext cx="316865" cy="50546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17"/>
          <p:cNvSpPr>
            <a:spLocks noEditPoints="1"/>
          </p:cNvSpPr>
          <p:nvPr/>
        </p:nvSpPr>
        <p:spPr bwMode="auto">
          <a:xfrm>
            <a:off x="11141710" y="1029970"/>
            <a:ext cx="223520" cy="35687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88510" y="515620"/>
            <a:ext cx="3014345" cy="534035"/>
            <a:chOff x="2512" y="3762"/>
            <a:chExt cx="4747" cy="841"/>
          </a:xfrm>
        </p:grpSpPr>
        <p:grpSp>
          <p:nvGrpSpPr>
            <p:cNvPr id="5" name="组合 4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8" name="圆角矩形 7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3426" y="3762"/>
              <a:ext cx="3833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3.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图表的呈现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9" name="圆角矩形 8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 flipH="1">
            <a:off x="-364490" y="358775"/>
            <a:ext cx="1266190" cy="549275"/>
            <a:chOff x="10097" y="6479"/>
            <a:chExt cx="9117" cy="4317"/>
          </a:xfrm>
        </p:grpSpPr>
        <p:sp>
          <p:nvSpPr>
            <p:cNvPr id="39" name="矩形 38"/>
            <p:cNvSpPr/>
            <p:nvPr/>
          </p:nvSpPr>
          <p:spPr>
            <a:xfrm flipV="1">
              <a:off x="10097" y="9719"/>
              <a:ext cx="9117" cy="10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flipV="1">
              <a:off x="13401" y="8639"/>
              <a:ext cx="5813" cy="1077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11642" y="7559"/>
              <a:ext cx="7572" cy="1077"/>
            </a:xfrm>
            <a:prstGeom prst="rect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V="1">
              <a:off x="14260" y="6479"/>
              <a:ext cx="4954" cy="1077"/>
            </a:xfrm>
            <a:prstGeom prst="rect">
              <a:avLst/>
            </a:prstGeom>
            <a:solidFill>
              <a:srgbClr val="C3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3045460" y="129603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饼状图展示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9335" y="1266825"/>
            <a:ext cx="195707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1600" b="1" spc="110" dirty="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饼状图代码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83285" y="5511800"/>
            <a:ext cx="1048258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适用场景：用于展示体检数据中各类别（如不同年龄段、性别等）的比例分布，或者某项指标在不同分类下的占比情况。然而，当分类较多时，饼状图可能会显得拥挤且难以准确判断比例。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83285" y="1769745"/>
            <a:ext cx="6156325" cy="3494405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748905" y="1765935"/>
            <a:ext cx="3616960" cy="3498850"/>
          </a:xfrm>
          <a:prstGeom prst="roundRect">
            <a:avLst>
              <a:gd name="adj" fmla="val 5950"/>
            </a:avLst>
          </a:prstGeom>
          <a:noFill/>
          <a:ln w="6350">
            <a:solidFill>
              <a:srgbClr val="38572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65" y="1880235"/>
            <a:ext cx="5715000" cy="3333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485" y="2085340"/>
            <a:ext cx="349377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-11430" y="-15240"/>
            <a:ext cx="12207875" cy="6873240"/>
            <a:chOff x="0" y="-24"/>
            <a:chExt cx="19225" cy="10824"/>
          </a:xfrm>
        </p:grpSpPr>
        <p:sp>
          <p:nvSpPr>
            <p:cNvPr id="14" name="任意多边形 13"/>
            <p:cNvSpPr/>
            <p:nvPr/>
          </p:nvSpPr>
          <p:spPr>
            <a:xfrm rot="16200000">
              <a:off x="3538" y="-3538"/>
              <a:ext cx="10800" cy="17876"/>
            </a:xfrm>
            <a:custGeom>
              <a:avLst/>
              <a:gdLst>
                <a:gd name="adj1" fmla="val 12500"/>
                <a:gd name="adj2" fmla="val -4097"/>
                <a:gd name="a1" fmla="pin 0 adj1 20000"/>
                <a:gd name="a2" fmla="pin -10000 adj2 10000"/>
                <a:gd name="y1" fmla="*/ h a1 100000"/>
                <a:gd name="dy2" fmla="*/ y1 10 3"/>
                <a:gd name="y2" fmla="+- y1 0 dy2"/>
                <a:gd name="y3" fmla="+- y1 dy2 0"/>
                <a:gd name="y4" fmla="+- b 0 y1"/>
                <a:gd name="y5" fmla="+- y4 0 dy2"/>
                <a:gd name="y6" fmla="+- y4 dy2 0"/>
                <a:gd name="dx1" fmla="*/ w a2 100000"/>
                <a:gd name="of2" fmla="*/ w a2 50000"/>
                <a:gd name="x1" fmla="abs dx1"/>
                <a:gd name="dx2" fmla="?: of2 0 of2"/>
                <a:gd name="x2" fmla="+- l 0 dx2"/>
                <a:gd name="dx5" fmla="?: of2 of2 0"/>
                <a:gd name="x5" fmla="+- r 0 dx5"/>
                <a:gd name="dx3" fmla="+/ dx2 x5 3"/>
                <a:gd name="x3" fmla="+- x2 dx3 0"/>
                <a:gd name="x4" fmla="+/ x3 x5 2"/>
                <a:gd name="x6" fmla="+- l dx5 0"/>
                <a:gd name="x10" fmla="+- r dx2 0"/>
                <a:gd name="x7" fmla="+- x6 dx3 0"/>
                <a:gd name="x8" fmla="+/ x7 x10 2"/>
                <a:gd name="x9" fmla="+- r 0 x1"/>
                <a:gd name="xAdj" fmla="+- hc dx1 0"/>
                <a:gd name="xAdj2" fmla="+- hc 0 dx1"/>
                <a:gd name="il" fmla="max x2 x6"/>
                <a:gd name="ir" fmla="min x5 x10"/>
                <a:gd name="it" fmla="*/ h a1 50000"/>
                <a:gd name="ib" fmla="+- b 0 it"/>
              </a:gdLst>
              <a:ahLst/>
              <a:cxnLst>
                <a:cxn ang="cd4">
                  <a:pos x="xAdj2" y="y1"/>
                </a:cxn>
                <a:cxn ang="cd2">
                  <a:pos x="x1" y="vc"/>
                </a:cxn>
                <a:cxn ang="3">
                  <a:pos x="xAdj" y="y4"/>
                </a:cxn>
                <a:cxn ang="0">
                  <a:pos x="x9" y="vc"/>
                </a:cxn>
              </a:cxnLst>
              <a:rect l="l" t="t" r="r" b="b"/>
              <a:pathLst>
                <a:path w="10800" h="17876">
                  <a:moveTo>
                    <a:pt x="0" y="0"/>
                  </a:moveTo>
                  <a:lnTo>
                    <a:pt x="10800" y="0"/>
                  </a:lnTo>
                  <a:lnTo>
                    <a:pt x="10800" y="8475"/>
                  </a:lnTo>
                  <a:lnTo>
                    <a:pt x="10800" y="12677"/>
                  </a:lnTo>
                  <a:lnTo>
                    <a:pt x="10800" y="17089"/>
                  </a:lnTo>
                  <a:lnTo>
                    <a:pt x="10775" y="17107"/>
                  </a:lnTo>
                  <a:cubicBezTo>
                    <a:pt x="7194" y="19655"/>
                    <a:pt x="3614" y="15105"/>
                    <a:pt x="34" y="14464"/>
                  </a:cubicBezTo>
                  <a:lnTo>
                    <a:pt x="0" y="14458"/>
                  </a:lnTo>
                  <a:lnTo>
                    <a:pt x="0" y="8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gradFill>
                <a:gsLst>
                  <a:gs pos="0">
                    <a:srgbClr val="AFBCA7">
                      <a:alpha val="0"/>
                    </a:srgbClr>
                  </a:gs>
                  <a:gs pos="100000">
                    <a:srgbClr val="385723"/>
                  </a:gs>
                </a:gsLst>
                <a:lin ang="81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rcRect l="19921" t="57993"/>
            <a:stretch>
              <a:fillRect/>
            </a:stretch>
          </p:blipFill>
          <p:spPr>
            <a:xfrm rot="16200000">
              <a:off x="11542" y="3117"/>
              <a:ext cx="10824" cy="454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24" h="4542">
                  <a:moveTo>
                    <a:pt x="0" y="0"/>
                  </a:moveTo>
                  <a:lnTo>
                    <a:pt x="9" y="1"/>
                  </a:lnTo>
                  <a:cubicBezTo>
                    <a:pt x="3609" y="549"/>
                    <a:pt x="7210" y="5192"/>
                    <a:pt x="10810" y="2709"/>
                  </a:cubicBezTo>
                  <a:lnTo>
                    <a:pt x="10824" y="2699"/>
                  </a:lnTo>
                  <a:lnTo>
                    <a:pt x="10824" y="4542"/>
                  </a:lnTo>
                  <a:lnTo>
                    <a:pt x="0" y="4542"/>
                  </a:lnTo>
                  <a:lnTo>
                    <a:pt x="0" y="0"/>
                  </a:lnTo>
                  <a:close/>
                </a:path>
              </a:pathLst>
            </a:custGeom>
            <a:effectLst/>
          </p:spPr>
        </p:pic>
      </p:grpSp>
      <p:sp>
        <p:nvSpPr>
          <p:cNvPr id="20" name="文本框 19"/>
          <p:cNvSpPr txBox="1"/>
          <p:nvPr/>
        </p:nvSpPr>
        <p:spPr>
          <a:xfrm>
            <a:off x="6168390" y="2540635"/>
            <a:ext cx="5267960" cy="108839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5400" spc="11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总结与思考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68390" y="3625215"/>
            <a:ext cx="4241165" cy="42354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pc="110">
                <a:solidFill>
                  <a:srgbClr val="385723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Plans and Goals</a:t>
            </a:r>
          </a:p>
        </p:txBody>
      </p:sp>
      <p:sp>
        <p:nvSpPr>
          <p:cNvPr id="9" name="矩形 8"/>
          <p:cNvSpPr/>
          <p:nvPr/>
        </p:nvSpPr>
        <p:spPr>
          <a:xfrm>
            <a:off x="6282690" y="4333240"/>
            <a:ext cx="1764000" cy="36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15" name="圆角矩形 14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椭圆 21"/>
          <p:cNvSpPr/>
          <p:nvPr/>
        </p:nvSpPr>
        <p:spPr>
          <a:xfrm rot="19440000" flipV="1">
            <a:off x="3137535" y="2297430"/>
            <a:ext cx="2764790" cy="922655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14700000" scaled="1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9440000" flipV="1">
            <a:off x="3096260" y="2319655"/>
            <a:ext cx="2849880" cy="951230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14700000" scaled="1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91460" y="1997075"/>
            <a:ext cx="26866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40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Part 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17"/>
          <p:cNvSpPr>
            <a:spLocks noEditPoints="1"/>
          </p:cNvSpPr>
          <p:nvPr/>
        </p:nvSpPr>
        <p:spPr bwMode="auto">
          <a:xfrm>
            <a:off x="11619865" y="400050"/>
            <a:ext cx="316865" cy="50546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17"/>
          <p:cNvSpPr>
            <a:spLocks noEditPoints="1"/>
          </p:cNvSpPr>
          <p:nvPr/>
        </p:nvSpPr>
        <p:spPr bwMode="auto">
          <a:xfrm>
            <a:off x="11141710" y="1029970"/>
            <a:ext cx="223520" cy="35687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88510" y="515620"/>
            <a:ext cx="3014345" cy="534035"/>
            <a:chOff x="2512" y="3762"/>
            <a:chExt cx="4747" cy="841"/>
          </a:xfrm>
        </p:grpSpPr>
        <p:grpSp>
          <p:nvGrpSpPr>
            <p:cNvPr id="28" name="组合 27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29" name="圆角矩形 28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圆角矩形 31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426" y="3762"/>
              <a:ext cx="3833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4.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总结与思考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35" name="圆角矩形 34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 flipH="1">
            <a:off x="-364490" y="358775"/>
            <a:ext cx="1266190" cy="549275"/>
            <a:chOff x="10097" y="6479"/>
            <a:chExt cx="9117" cy="4317"/>
          </a:xfrm>
        </p:grpSpPr>
        <p:sp>
          <p:nvSpPr>
            <p:cNvPr id="39" name="矩形 38"/>
            <p:cNvSpPr/>
            <p:nvPr/>
          </p:nvSpPr>
          <p:spPr>
            <a:xfrm flipV="1">
              <a:off x="10097" y="9719"/>
              <a:ext cx="9117" cy="10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flipV="1">
              <a:off x="13401" y="8639"/>
              <a:ext cx="5813" cy="1077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11642" y="7559"/>
              <a:ext cx="7572" cy="1077"/>
            </a:xfrm>
            <a:prstGeom prst="rect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flipV="1">
              <a:off x="14260" y="6479"/>
              <a:ext cx="4954" cy="1077"/>
            </a:xfrm>
            <a:prstGeom prst="rect">
              <a:avLst/>
            </a:prstGeom>
            <a:solidFill>
              <a:srgbClr val="C3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椭圆 30"/>
          <p:cNvSpPr/>
          <p:nvPr/>
        </p:nvSpPr>
        <p:spPr>
          <a:xfrm flipV="1">
            <a:off x="4805680" y="5321935"/>
            <a:ext cx="2695575" cy="234950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17160000" scaled="1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07230" y="2289810"/>
            <a:ext cx="3238500" cy="3207385"/>
          </a:xfrm>
          <a:prstGeom prst="ellipse">
            <a:avLst/>
          </a:prstGeom>
          <a:solidFill>
            <a:srgbClr val="607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385723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04545" y="2183765"/>
            <a:ext cx="3387725" cy="3909695"/>
            <a:chOff x="1078" y="3494"/>
            <a:chExt cx="5523" cy="6373"/>
          </a:xfrm>
          <a:solidFill>
            <a:srgbClr val="CDDCD0"/>
          </a:solidFill>
        </p:grpSpPr>
        <p:sp>
          <p:nvSpPr>
            <p:cNvPr id="8" name="椭圆 7"/>
            <p:cNvSpPr/>
            <p:nvPr/>
          </p:nvSpPr>
          <p:spPr>
            <a:xfrm flipH="1">
              <a:off x="4019" y="3494"/>
              <a:ext cx="2582" cy="2582"/>
            </a:xfrm>
            <a:prstGeom prst="ellipse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>
                <a:solidFill>
                  <a:srgbClr val="385723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4019" y="7285"/>
              <a:ext cx="2582" cy="2582"/>
            </a:xfrm>
            <a:prstGeom prst="ellipse">
              <a:avLst/>
            </a:prstGeom>
            <a:solidFill>
              <a:srgbClr val="D7D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>
                <a:solidFill>
                  <a:srgbClr val="385723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1078" y="5144"/>
              <a:ext cx="2822" cy="2822"/>
            </a:xfrm>
            <a:prstGeom prst="ellipse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>
                <a:solidFill>
                  <a:srgbClr val="385723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flipH="1">
            <a:off x="8000365" y="2183765"/>
            <a:ext cx="3387725" cy="3909695"/>
            <a:chOff x="1278" y="3694"/>
            <a:chExt cx="5523" cy="6373"/>
          </a:xfrm>
          <a:solidFill>
            <a:srgbClr val="CDDCD0"/>
          </a:solidFill>
        </p:grpSpPr>
        <p:sp>
          <p:nvSpPr>
            <p:cNvPr id="7" name="椭圆 6"/>
            <p:cNvSpPr/>
            <p:nvPr/>
          </p:nvSpPr>
          <p:spPr>
            <a:xfrm flipH="1">
              <a:off x="4219" y="3694"/>
              <a:ext cx="2582" cy="2582"/>
            </a:xfrm>
            <a:prstGeom prst="ellipse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>
                <a:solidFill>
                  <a:srgbClr val="385723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4219" y="7485"/>
              <a:ext cx="2582" cy="2582"/>
            </a:xfrm>
            <a:prstGeom prst="ellipse">
              <a:avLst/>
            </a:prstGeom>
            <a:solidFill>
              <a:srgbClr val="D7D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>
                <a:solidFill>
                  <a:srgbClr val="385723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1278" y="5344"/>
              <a:ext cx="2822" cy="2822"/>
            </a:xfrm>
            <a:prstGeom prst="ellipse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>
                <a:solidFill>
                  <a:srgbClr val="385723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41295" y="2776220"/>
            <a:ext cx="131953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10">
                <a:solidFill>
                  <a:schemeClr val="bg1"/>
                </a:solidFill>
                <a:effectLst/>
                <a:uFillTx/>
                <a:latin typeface="汉仪文黑-55简" panose="00020600040101010101" charset="-122"/>
                <a:ea typeface="汉仪文黑-55简" panose="00020600040101010101" charset="-122"/>
              </a:rPr>
              <a:t>直观性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1295" y="5108575"/>
            <a:ext cx="131953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10">
                <a:solidFill>
                  <a:srgbClr val="385723"/>
                </a:solidFill>
                <a:effectLst/>
                <a:uFillTx/>
                <a:latin typeface="汉仪文黑-55简" panose="00020600040101010101" charset="-122"/>
                <a:ea typeface="汉仪文黑-55简" panose="00020600040101010101" charset="-122"/>
              </a:rPr>
              <a:t>高效性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33080" y="2776220"/>
            <a:ext cx="131953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10">
                <a:solidFill>
                  <a:srgbClr val="385723"/>
                </a:solidFill>
                <a:effectLst/>
                <a:uFillTx/>
                <a:latin typeface="汉仪文黑-55简" panose="00020600040101010101" charset="-122"/>
                <a:ea typeface="汉仪文黑-55简" panose="00020600040101010101" charset="-122"/>
              </a:rPr>
              <a:t>可扩展性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33080" y="5108575"/>
            <a:ext cx="131953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10">
                <a:solidFill>
                  <a:srgbClr val="385723"/>
                </a:solidFill>
                <a:effectLst/>
                <a:uFillTx/>
                <a:latin typeface="汉仪文黑-55简" panose="00020600040101010101" charset="-122"/>
                <a:ea typeface="汉仪文黑-55简" panose="00020600040101010101" charset="-122"/>
              </a:rPr>
              <a:t>社区支持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10285" y="3839845"/>
            <a:ext cx="131953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10">
                <a:solidFill>
                  <a:srgbClr val="385723"/>
                </a:solidFill>
                <a:effectLst/>
                <a:uFillTx/>
                <a:latin typeface="汉仪文黑-55简" panose="00020600040101010101" charset="-122"/>
                <a:ea typeface="汉仪文黑-55简" panose="00020600040101010101" charset="-122"/>
              </a:rPr>
              <a:t>灵活性</a:t>
            </a:r>
            <a:endParaRPr lang="zh-CN" altLang="en-US" sz="2400" b="1" spc="110">
              <a:solidFill>
                <a:srgbClr val="385723"/>
              </a:solidFill>
              <a:effectLst/>
              <a:uFillTx/>
              <a:latin typeface="汉仪文黑-55简" panose="00020600040101010101" charset="-122"/>
              <a:ea typeface="汉仪文黑-55简" panose="0002060004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806940" y="3844925"/>
            <a:ext cx="14782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10">
                <a:solidFill>
                  <a:schemeClr val="bg1"/>
                </a:solidFill>
                <a:effectLst/>
                <a:uFillTx/>
                <a:latin typeface="汉仪文黑-55简" panose="00020600040101010101" charset="-122"/>
                <a:ea typeface="汉仪文黑-55简" panose="00020600040101010101" charset="-122"/>
              </a:rPr>
              <a:t>跨平台性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625975" y="2636520"/>
            <a:ext cx="3052445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1600" b="1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Python</a:t>
            </a:r>
            <a:r>
              <a:rPr lang="zh-CN" altLang="en-US" sz="1600" b="1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对于数据处理</a:t>
            </a: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b="1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的意义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70145" y="3345815"/>
            <a:ext cx="2263140" cy="204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本作业通过设计将体检数据以图表形式展现，旨在利用Python编程语言实现数据的直观展示、灵活处理和高效分析，从而提升数据解读的准确性和效率</a:t>
            </a:r>
          </a:p>
        </p:txBody>
      </p:sp>
      <p:sp>
        <p:nvSpPr>
          <p:cNvPr id="30" name="矩形 29"/>
          <p:cNvSpPr/>
          <p:nvPr/>
        </p:nvSpPr>
        <p:spPr>
          <a:xfrm>
            <a:off x="5577840" y="3331210"/>
            <a:ext cx="100711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3810" y="-30480"/>
            <a:ext cx="12200890" cy="6904355"/>
            <a:chOff x="-6" y="-48"/>
            <a:chExt cx="19214" cy="10873"/>
          </a:xfrm>
        </p:grpSpPr>
        <p:sp>
          <p:nvSpPr>
            <p:cNvPr id="3" name="任意多边形 2"/>
            <p:cNvSpPr/>
            <p:nvPr/>
          </p:nvSpPr>
          <p:spPr>
            <a:xfrm>
              <a:off x="0" y="-48"/>
              <a:ext cx="19200" cy="9401"/>
            </a:xfrm>
            <a:custGeom>
              <a:avLst/>
              <a:gdLst>
                <a:gd name="adj1" fmla="val 12500"/>
                <a:gd name="adj2" fmla="val -4097"/>
                <a:gd name="a1" fmla="pin 0 adj1 20000"/>
                <a:gd name="a2" fmla="pin -10000 adj2 10000"/>
                <a:gd name="y1" fmla="*/ h a1 100000"/>
                <a:gd name="dy2" fmla="*/ y1 10 3"/>
                <a:gd name="y2" fmla="+- y1 0 dy2"/>
                <a:gd name="y3" fmla="+- y1 dy2 0"/>
                <a:gd name="y4" fmla="+- b 0 y1"/>
                <a:gd name="y5" fmla="+- y4 0 dy2"/>
                <a:gd name="y6" fmla="+- y4 dy2 0"/>
                <a:gd name="dx1" fmla="*/ w a2 100000"/>
                <a:gd name="of2" fmla="*/ w a2 50000"/>
                <a:gd name="x1" fmla="abs dx1"/>
                <a:gd name="dx2" fmla="?: of2 0 of2"/>
                <a:gd name="x2" fmla="+- l 0 dx2"/>
                <a:gd name="dx5" fmla="?: of2 of2 0"/>
                <a:gd name="x5" fmla="+- r 0 dx5"/>
                <a:gd name="dx3" fmla="+/ dx2 x5 3"/>
                <a:gd name="x3" fmla="+- x2 dx3 0"/>
                <a:gd name="x4" fmla="+/ x3 x5 2"/>
                <a:gd name="x6" fmla="+- l dx5 0"/>
                <a:gd name="x10" fmla="+- r dx2 0"/>
                <a:gd name="x7" fmla="+- x6 dx3 0"/>
                <a:gd name="x8" fmla="+/ x7 x10 2"/>
                <a:gd name="x9" fmla="+- r 0 x1"/>
                <a:gd name="xAdj" fmla="+- hc dx1 0"/>
                <a:gd name="xAdj2" fmla="+- hc 0 dx1"/>
                <a:gd name="il" fmla="max x2 x6"/>
                <a:gd name="ir" fmla="min x5 x10"/>
                <a:gd name="it" fmla="*/ h a1 50000"/>
                <a:gd name="ib" fmla="+- b 0 it"/>
              </a:gdLst>
              <a:ahLst/>
              <a:cxnLst>
                <a:cxn ang="cd4">
                  <a:pos x="xAdj2" y="y1"/>
                </a:cxn>
                <a:cxn ang="cd2">
                  <a:pos x="x1" y="vc"/>
                </a:cxn>
                <a:cxn ang="3">
                  <a:pos x="xAdj" y="y4"/>
                </a:cxn>
                <a:cxn ang="0">
                  <a:pos x="x9" y="vc"/>
                </a:cxn>
              </a:cxnLst>
              <a:rect l="l" t="t" r="r" b="b"/>
              <a:pathLst>
                <a:path w="19200" h="9401">
                  <a:moveTo>
                    <a:pt x="0" y="0"/>
                  </a:moveTo>
                  <a:lnTo>
                    <a:pt x="19200" y="0"/>
                  </a:lnTo>
                  <a:lnTo>
                    <a:pt x="19200" y="8614"/>
                  </a:lnTo>
                  <a:lnTo>
                    <a:pt x="19165" y="8632"/>
                  </a:lnTo>
                  <a:cubicBezTo>
                    <a:pt x="12782" y="11830"/>
                    <a:pt x="6400" y="3849"/>
                    <a:pt x="18" y="6443"/>
                  </a:cubicBezTo>
                  <a:lnTo>
                    <a:pt x="0" y="6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gradFill>
                <a:gsLst>
                  <a:gs pos="0">
                    <a:srgbClr val="AFBCA7">
                      <a:alpha val="0"/>
                    </a:srgbClr>
                  </a:gs>
                  <a:gs pos="100000">
                    <a:srgbClr val="385723"/>
                  </a:gs>
                </a:gsLst>
                <a:lin ang="1206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t="57524"/>
            <a:stretch>
              <a:fillRect/>
            </a:stretch>
          </p:blipFill>
          <p:spPr>
            <a:xfrm>
              <a:off x="-6" y="6233"/>
              <a:ext cx="19214" cy="459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14" h="4593">
                  <a:moveTo>
                    <a:pt x="2884" y="0"/>
                  </a:moveTo>
                  <a:cubicBezTo>
                    <a:pt x="8321" y="-6"/>
                    <a:pt x="13758" y="5397"/>
                    <a:pt x="19195" y="2760"/>
                  </a:cubicBezTo>
                  <a:lnTo>
                    <a:pt x="19214" y="2750"/>
                  </a:lnTo>
                  <a:lnTo>
                    <a:pt x="19214" y="4593"/>
                  </a:lnTo>
                  <a:lnTo>
                    <a:pt x="0" y="4593"/>
                  </a:lnTo>
                  <a:lnTo>
                    <a:pt x="0" y="585"/>
                  </a:lnTo>
                  <a:lnTo>
                    <a:pt x="48" y="565"/>
                  </a:lnTo>
                  <a:cubicBezTo>
                    <a:pt x="993" y="166"/>
                    <a:pt x="1939" y="1"/>
                    <a:pt x="2884" y="0"/>
                  </a:cubicBezTo>
                  <a:close/>
                </a:path>
              </a:pathLst>
            </a:custGeom>
            <a:effectLst/>
          </p:spPr>
        </p:pic>
      </p:grpSp>
      <p:sp>
        <p:nvSpPr>
          <p:cNvPr id="24" name="文本框 23"/>
          <p:cNvSpPr txBox="1"/>
          <p:nvPr/>
        </p:nvSpPr>
        <p:spPr>
          <a:xfrm>
            <a:off x="7061200" y="1445260"/>
            <a:ext cx="4842510" cy="15862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lvl="0" algn="dist">
              <a:lnSpc>
                <a:spcPct val="120000"/>
              </a:lnSpc>
              <a:buClrTx/>
              <a:buSzTx/>
              <a:buFontTx/>
            </a:pPr>
            <a:r>
              <a:rPr lang="zh-CN" altLang="en-US" sz="72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感谢观看</a:t>
            </a:r>
          </a:p>
          <a:p>
            <a:pPr lvl="0" algn="dist">
              <a:lnSpc>
                <a:spcPct val="120000"/>
              </a:lnSpc>
              <a:buClrTx/>
              <a:buSzTx/>
              <a:buFontTx/>
            </a:pPr>
            <a:endParaRPr lang="zh-CN" altLang="en-US" sz="7200" b="1" spc="110">
              <a:ln>
                <a:noFill/>
              </a:ln>
              <a:gradFill>
                <a:gsLst>
                  <a:gs pos="0">
                    <a:srgbClr val="4C6839"/>
                  </a:gs>
                  <a:gs pos="100000">
                    <a:srgbClr val="4C6839"/>
                  </a:gs>
                  <a:gs pos="92000">
                    <a:schemeClr val="bg2">
                      <a:lumMod val="25000"/>
                    </a:schemeClr>
                  </a:gs>
                </a:gsLst>
                <a:lin ang="2700000" scaled="0"/>
              </a:gradFill>
              <a:effectLst>
                <a:outerShdw blurRad="254000" dist="38100" dir="5400000" algn="t" rotWithShape="0">
                  <a:srgbClr val="AD734E">
                    <a:alpha val="20000"/>
                  </a:srgbClr>
                </a:outerShdw>
              </a:effectLst>
              <a:latin typeface="汉仪雅酷黑 65W" panose="020B0604020202020204" charset="-122"/>
              <a:ea typeface="汉仪雅酷黑 65W" panose="020B0604020202020204" charset="-122"/>
              <a:cs typeface="汉仪文黑-55简" panose="00020600040101010101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15" name="圆角矩形 14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68070" y="1445260"/>
            <a:ext cx="2921635" cy="1329055"/>
            <a:chOff x="1207" y="2001"/>
            <a:chExt cx="4601" cy="2093"/>
          </a:xfrm>
        </p:grpSpPr>
        <p:sp>
          <p:nvSpPr>
            <p:cNvPr id="31" name="文本框 30"/>
            <p:cNvSpPr txBox="1"/>
            <p:nvPr/>
          </p:nvSpPr>
          <p:spPr>
            <a:xfrm>
              <a:off x="1207" y="2381"/>
              <a:ext cx="4601" cy="17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THANK YOU </a:t>
              </a: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FOR </a:t>
              </a: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WATCHING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357" y="2001"/>
              <a:ext cx="1247" cy="120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790190" y="2729865"/>
            <a:ext cx="9083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20000"/>
              </a:lnSpc>
              <a:buClrTx/>
              <a:buSzTx/>
              <a:buFontTx/>
            </a:pPr>
            <a:r>
              <a:rPr lang="zh-CN" altLang="en-US" sz="60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恳请老师进行批评与指正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0" y="-15240"/>
            <a:ext cx="12207875" cy="6873240"/>
            <a:chOff x="0" y="-24"/>
            <a:chExt cx="19225" cy="10824"/>
          </a:xfrm>
        </p:grpSpPr>
        <p:sp>
          <p:nvSpPr>
            <p:cNvPr id="12" name="任意多边形 11"/>
            <p:cNvSpPr/>
            <p:nvPr/>
          </p:nvSpPr>
          <p:spPr>
            <a:xfrm rot="16200000">
              <a:off x="3538" y="-3538"/>
              <a:ext cx="10800" cy="17876"/>
            </a:xfrm>
            <a:custGeom>
              <a:avLst/>
              <a:gdLst>
                <a:gd name="adj1" fmla="val 12500"/>
                <a:gd name="adj2" fmla="val -4097"/>
                <a:gd name="a1" fmla="pin 0 adj1 20000"/>
                <a:gd name="a2" fmla="pin -10000 adj2 10000"/>
                <a:gd name="y1" fmla="*/ h a1 100000"/>
                <a:gd name="dy2" fmla="*/ y1 10 3"/>
                <a:gd name="y2" fmla="+- y1 0 dy2"/>
                <a:gd name="y3" fmla="+- y1 dy2 0"/>
                <a:gd name="y4" fmla="+- b 0 y1"/>
                <a:gd name="y5" fmla="+- y4 0 dy2"/>
                <a:gd name="y6" fmla="+- y4 dy2 0"/>
                <a:gd name="dx1" fmla="*/ w a2 100000"/>
                <a:gd name="of2" fmla="*/ w a2 50000"/>
                <a:gd name="x1" fmla="abs dx1"/>
                <a:gd name="dx2" fmla="?: of2 0 of2"/>
                <a:gd name="x2" fmla="+- l 0 dx2"/>
                <a:gd name="dx5" fmla="?: of2 of2 0"/>
                <a:gd name="x5" fmla="+- r 0 dx5"/>
                <a:gd name="dx3" fmla="+/ dx2 x5 3"/>
                <a:gd name="x3" fmla="+- x2 dx3 0"/>
                <a:gd name="x4" fmla="+/ x3 x5 2"/>
                <a:gd name="x6" fmla="+- l dx5 0"/>
                <a:gd name="x10" fmla="+- r dx2 0"/>
                <a:gd name="x7" fmla="+- x6 dx3 0"/>
                <a:gd name="x8" fmla="+/ x7 x10 2"/>
                <a:gd name="x9" fmla="+- r 0 x1"/>
                <a:gd name="xAdj" fmla="+- hc dx1 0"/>
                <a:gd name="xAdj2" fmla="+- hc 0 dx1"/>
                <a:gd name="il" fmla="max x2 x6"/>
                <a:gd name="ir" fmla="min x5 x10"/>
                <a:gd name="it" fmla="*/ h a1 50000"/>
                <a:gd name="ib" fmla="+- b 0 it"/>
              </a:gdLst>
              <a:ahLst/>
              <a:cxnLst>
                <a:cxn ang="cd4">
                  <a:pos x="xAdj2" y="y1"/>
                </a:cxn>
                <a:cxn ang="cd2">
                  <a:pos x="x1" y="vc"/>
                </a:cxn>
                <a:cxn ang="3">
                  <a:pos x="xAdj" y="y4"/>
                </a:cxn>
                <a:cxn ang="0">
                  <a:pos x="x9" y="vc"/>
                </a:cxn>
              </a:cxnLst>
              <a:rect l="l" t="t" r="r" b="b"/>
              <a:pathLst>
                <a:path w="10800" h="17876">
                  <a:moveTo>
                    <a:pt x="0" y="0"/>
                  </a:moveTo>
                  <a:lnTo>
                    <a:pt x="10800" y="0"/>
                  </a:lnTo>
                  <a:lnTo>
                    <a:pt x="10800" y="8475"/>
                  </a:lnTo>
                  <a:lnTo>
                    <a:pt x="10800" y="12677"/>
                  </a:lnTo>
                  <a:lnTo>
                    <a:pt x="10800" y="17089"/>
                  </a:lnTo>
                  <a:lnTo>
                    <a:pt x="10775" y="17107"/>
                  </a:lnTo>
                  <a:cubicBezTo>
                    <a:pt x="7194" y="19655"/>
                    <a:pt x="3614" y="15105"/>
                    <a:pt x="34" y="14464"/>
                  </a:cubicBezTo>
                  <a:lnTo>
                    <a:pt x="0" y="14458"/>
                  </a:lnTo>
                  <a:lnTo>
                    <a:pt x="0" y="8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gradFill>
                <a:gsLst>
                  <a:gs pos="0">
                    <a:srgbClr val="AFBCA7">
                      <a:alpha val="0"/>
                    </a:srgbClr>
                  </a:gs>
                  <a:gs pos="100000">
                    <a:srgbClr val="385723"/>
                  </a:gs>
                </a:gsLst>
                <a:lin ang="81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l="19921" t="57993"/>
            <a:stretch>
              <a:fillRect/>
            </a:stretch>
          </p:blipFill>
          <p:spPr>
            <a:xfrm rot="16200000">
              <a:off x="11542" y="3117"/>
              <a:ext cx="10824" cy="454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24" h="4542">
                  <a:moveTo>
                    <a:pt x="0" y="0"/>
                  </a:moveTo>
                  <a:lnTo>
                    <a:pt x="9" y="1"/>
                  </a:lnTo>
                  <a:cubicBezTo>
                    <a:pt x="3609" y="549"/>
                    <a:pt x="7210" y="5192"/>
                    <a:pt x="10810" y="2709"/>
                  </a:cubicBezTo>
                  <a:lnTo>
                    <a:pt x="10824" y="2699"/>
                  </a:lnTo>
                  <a:lnTo>
                    <a:pt x="10824" y="4542"/>
                  </a:lnTo>
                  <a:lnTo>
                    <a:pt x="0" y="4542"/>
                  </a:lnTo>
                  <a:lnTo>
                    <a:pt x="0" y="0"/>
                  </a:lnTo>
                  <a:close/>
                </a:path>
              </a:pathLst>
            </a:custGeom>
            <a:effectLst/>
          </p:spPr>
        </p:pic>
      </p:grpSp>
      <p:sp>
        <p:nvSpPr>
          <p:cNvPr id="24" name="文本框 23"/>
          <p:cNvSpPr txBox="1"/>
          <p:nvPr/>
        </p:nvSpPr>
        <p:spPr>
          <a:xfrm>
            <a:off x="684530" y="575310"/>
            <a:ext cx="1615440" cy="9036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dist">
              <a:lnSpc>
                <a:spcPct val="120000"/>
              </a:lnSpc>
              <a:buClrTx/>
              <a:buSzTx/>
              <a:buFontTx/>
            </a:pPr>
            <a:r>
              <a:rPr lang="zh-CN" altLang="en-US" sz="44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目录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371090" y="1004570"/>
            <a:ext cx="1598930" cy="4235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pc="11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CONTENTS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308100" y="2971800"/>
            <a:ext cx="3502025" cy="534035"/>
            <a:chOff x="2512" y="3762"/>
            <a:chExt cx="5515" cy="841"/>
          </a:xfrm>
        </p:grpSpPr>
        <p:grpSp>
          <p:nvGrpSpPr>
            <p:cNvPr id="17" name="组合 16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15" name="圆角矩形 14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3426" y="3762"/>
              <a:ext cx="4601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1.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设计背景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308100" y="4003675"/>
            <a:ext cx="3502025" cy="534035"/>
            <a:chOff x="2512" y="3762"/>
            <a:chExt cx="5515" cy="841"/>
          </a:xfrm>
        </p:grpSpPr>
        <p:grpSp>
          <p:nvGrpSpPr>
            <p:cNvPr id="14" name="组合 13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18" name="圆角矩形 17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426" y="3762"/>
              <a:ext cx="4601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3.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设计内容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97855" y="2972435"/>
            <a:ext cx="3502025" cy="534035"/>
            <a:chOff x="2512" y="3762"/>
            <a:chExt cx="5515" cy="841"/>
          </a:xfrm>
        </p:grpSpPr>
        <p:grpSp>
          <p:nvGrpSpPr>
            <p:cNvPr id="40" name="组合 39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41" name="圆角矩形 40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3426" y="3762"/>
              <a:ext cx="4601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2.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设计思路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97855" y="4004310"/>
            <a:ext cx="3502025" cy="534035"/>
            <a:chOff x="2512" y="3762"/>
            <a:chExt cx="5515" cy="841"/>
          </a:xfrm>
        </p:grpSpPr>
        <p:grpSp>
          <p:nvGrpSpPr>
            <p:cNvPr id="45" name="组合 44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46" name="圆角矩形 45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3426" y="3762"/>
              <a:ext cx="4601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4.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总结与思考</a:t>
              </a:r>
            </a:p>
          </p:txBody>
        </p:sp>
      </p:grpSp>
      <p:sp>
        <p:nvSpPr>
          <p:cNvPr id="49" name="矩形 48"/>
          <p:cNvSpPr/>
          <p:nvPr/>
        </p:nvSpPr>
        <p:spPr>
          <a:xfrm>
            <a:off x="489585" y="6343015"/>
            <a:ext cx="1874520" cy="36000"/>
          </a:xfrm>
          <a:prstGeom prst="rect">
            <a:avLst/>
          </a:prstGeom>
          <a:solidFill>
            <a:srgbClr val="607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-11430" y="-15240"/>
            <a:ext cx="12207875" cy="6873240"/>
            <a:chOff x="0" y="-24"/>
            <a:chExt cx="19225" cy="10824"/>
          </a:xfrm>
        </p:grpSpPr>
        <p:sp>
          <p:nvSpPr>
            <p:cNvPr id="14" name="任意多边形 13"/>
            <p:cNvSpPr/>
            <p:nvPr/>
          </p:nvSpPr>
          <p:spPr>
            <a:xfrm rot="16200000">
              <a:off x="3538" y="-3538"/>
              <a:ext cx="10800" cy="17876"/>
            </a:xfrm>
            <a:custGeom>
              <a:avLst/>
              <a:gdLst>
                <a:gd name="adj1" fmla="val 12500"/>
                <a:gd name="adj2" fmla="val -4097"/>
                <a:gd name="a1" fmla="pin 0 adj1 20000"/>
                <a:gd name="a2" fmla="pin -10000 adj2 10000"/>
                <a:gd name="y1" fmla="*/ h a1 100000"/>
                <a:gd name="dy2" fmla="*/ y1 10 3"/>
                <a:gd name="y2" fmla="+- y1 0 dy2"/>
                <a:gd name="y3" fmla="+- y1 dy2 0"/>
                <a:gd name="y4" fmla="+- b 0 y1"/>
                <a:gd name="y5" fmla="+- y4 0 dy2"/>
                <a:gd name="y6" fmla="+- y4 dy2 0"/>
                <a:gd name="dx1" fmla="*/ w a2 100000"/>
                <a:gd name="of2" fmla="*/ w a2 50000"/>
                <a:gd name="x1" fmla="abs dx1"/>
                <a:gd name="dx2" fmla="?: of2 0 of2"/>
                <a:gd name="x2" fmla="+- l 0 dx2"/>
                <a:gd name="dx5" fmla="?: of2 of2 0"/>
                <a:gd name="x5" fmla="+- r 0 dx5"/>
                <a:gd name="dx3" fmla="+/ dx2 x5 3"/>
                <a:gd name="x3" fmla="+- x2 dx3 0"/>
                <a:gd name="x4" fmla="+/ x3 x5 2"/>
                <a:gd name="x6" fmla="+- l dx5 0"/>
                <a:gd name="x10" fmla="+- r dx2 0"/>
                <a:gd name="x7" fmla="+- x6 dx3 0"/>
                <a:gd name="x8" fmla="+/ x7 x10 2"/>
                <a:gd name="x9" fmla="+- r 0 x1"/>
                <a:gd name="xAdj" fmla="+- hc dx1 0"/>
                <a:gd name="xAdj2" fmla="+- hc 0 dx1"/>
                <a:gd name="il" fmla="max x2 x6"/>
                <a:gd name="ir" fmla="min x5 x10"/>
                <a:gd name="it" fmla="*/ h a1 50000"/>
                <a:gd name="ib" fmla="+- b 0 it"/>
              </a:gdLst>
              <a:ahLst/>
              <a:cxnLst>
                <a:cxn ang="cd4">
                  <a:pos x="xAdj2" y="y1"/>
                </a:cxn>
                <a:cxn ang="cd2">
                  <a:pos x="x1" y="vc"/>
                </a:cxn>
                <a:cxn ang="3">
                  <a:pos x="xAdj" y="y4"/>
                </a:cxn>
                <a:cxn ang="0">
                  <a:pos x="x9" y="vc"/>
                </a:cxn>
              </a:cxnLst>
              <a:rect l="l" t="t" r="r" b="b"/>
              <a:pathLst>
                <a:path w="10800" h="17876">
                  <a:moveTo>
                    <a:pt x="0" y="0"/>
                  </a:moveTo>
                  <a:lnTo>
                    <a:pt x="10800" y="0"/>
                  </a:lnTo>
                  <a:lnTo>
                    <a:pt x="10800" y="8475"/>
                  </a:lnTo>
                  <a:lnTo>
                    <a:pt x="10800" y="12677"/>
                  </a:lnTo>
                  <a:lnTo>
                    <a:pt x="10800" y="17089"/>
                  </a:lnTo>
                  <a:lnTo>
                    <a:pt x="10775" y="17107"/>
                  </a:lnTo>
                  <a:cubicBezTo>
                    <a:pt x="7194" y="19655"/>
                    <a:pt x="3614" y="15105"/>
                    <a:pt x="34" y="14464"/>
                  </a:cubicBezTo>
                  <a:lnTo>
                    <a:pt x="0" y="14458"/>
                  </a:lnTo>
                  <a:lnTo>
                    <a:pt x="0" y="8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gradFill>
                <a:gsLst>
                  <a:gs pos="0">
                    <a:srgbClr val="AFBCA7">
                      <a:alpha val="0"/>
                    </a:srgbClr>
                  </a:gs>
                  <a:gs pos="100000">
                    <a:srgbClr val="385723"/>
                  </a:gs>
                </a:gsLst>
                <a:lin ang="81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rcRect l="19921" t="57993"/>
            <a:stretch>
              <a:fillRect/>
            </a:stretch>
          </p:blipFill>
          <p:spPr>
            <a:xfrm rot="16200000">
              <a:off x="11542" y="3117"/>
              <a:ext cx="10824" cy="454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24" h="4542">
                  <a:moveTo>
                    <a:pt x="0" y="0"/>
                  </a:moveTo>
                  <a:lnTo>
                    <a:pt x="9" y="1"/>
                  </a:lnTo>
                  <a:cubicBezTo>
                    <a:pt x="3609" y="549"/>
                    <a:pt x="7210" y="5192"/>
                    <a:pt x="10810" y="2709"/>
                  </a:cubicBezTo>
                  <a:lnTo>
                    <a:pt x="10824" y="2699"/>
                  </a:lnTo>
                  <a:lnTo>
                    <a:pt x="10824" y="4542"/>
                  </a:lnTo>
                  <a:lnTo>
                    <a:pt x="0" y="4542"/>
                  </a:lnTo>
                  <a:lnTo>
                    <a:pt x="0" y="0"/>
                  </a:lnTo>
                  <a:close/>
                </a:path>
              </a:pathLst>
            </a:custGeom>
            <a:effectLst/>
          </p:spPr>
        </p:pic>
      </p:grpSp>
      <p:sp>
        <p:nvSpPr>
          <p:cNvPr id="20" name="文本框 19"/>
          <p:cNvSpPr txBox="1"/>
          <p:nvPr/>
        </p:nvSpPr>
        <p:spPr>
          <a:xfrm>
            <a:off x="6168390" y="2540635"/>
            <a:ext cx="5267960" cy="108839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5400" spc="11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设计背景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252210" y="3625215"/>
            <a:ext cx="4241165" cy="42354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pc="110">
                <a:solidFill>
                  <a:srgbClr val="385723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Background</a:t>
            </a:r>
          </a:p>
        </p:txBody>
      </p:sp>
      <p:sp>
        <p:nvSpPr>
          <p:cNvPr id="9" name="矩形 8"/>
          <p:cNvSpPr/>
          <p:nvPr/>
        </p:nvSpPr>
        <p:spPr>
          <a:xfrm>
            <a:off x="6282690" y="4333240"/>
            <a:ext cx="1764000" cy="36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15" name="圆角矩形 14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椭圆 21"/>
          <p:cNvSpPr/>
          <p:nvPr/>
        </p:nvSpPr>
        <p:spPr>
          <a:xfrm rot="19440000" flipV="1">
            <a:off x="3137535" y="2297430"/>
            <a:ext cx="2764790" cy="922655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14700000" scaled="1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9440000" flipV="1">
            <a:off x="3096260" y="2319655"/>
            <a:ext cx="2849880" cy="951230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14700000" scaled="1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91460" y="1997075"/>
            <a:ext cx="26866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40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Part 01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168390" y="4549140"/>
            <a:ext cx="479298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医疗数据繁，可视化简；患者需求多，设计来满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7810500" y="4582160"/>
            <a:ext cx="201993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b="1" spc="120" dirty="0">
                <a:solidFill>
                  <a:srgbClr val="385723"/>
                </a:solidFill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个性化健康管理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023860" y="4980940"/>
            <a:ext cx="3362960" cy="650240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通过图表展示，可以更好地帮助个体制定和管理自己的健康计划</a:t>
            </a:r>
          </a:p>
        </p:txBody>
      </p:sp>
      <p:sp>
        <p:nvSpPr>
          <p:cNvPr id="26" name="文本框 2"/>
          <p:cNvSpPr txBox="1"/>
          <p:nvPr/>
        </p:nvSpPr>
        <p:spPr>
          <a:xfrm>
            <a:off x="7973060" y="2776220"/>
            <a:ext cx="227520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b="1" spc="120" dirty="0">
                <a:solidFill>
                  <a:srgbClr val="385723"/>
                </a:solidFill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数据分析与决策支持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023860" y="3175000"/>
            <a:ext cx="3362960" cy="650240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进行数据分析和趋势预测</a:t>
            </a:r>
          </a:p>
          <a:p>
            <a:pPr marL="285750" lvl="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为医疗决策提供支持</a:t>
            </a:r>
          </a:p>
        </p:txBody>
      </p:sp>
      <p:sp>
        <p:nvSpPr>
          <p:cNvPr id="29" name="文本框 2"/>
          <p:cNvSpPr txBox="1"/>
          <p:nvPr/>
        </p:nvSpPr>
        <p:spPr>
          <a:xfrm>
            <a:off x="2291080" y="2776220"/>
            <a:ext cx="187706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b="1" spc="120" dirty="0">
                <a:solidFill>
                  <a:srgbClr val="385723"/>
                </a:solidFill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数据可视化需求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7540" y="3175000"/>
            <a:ext cx="3530600" cy="1209675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285750" lvl="0" indent="-285750" algn="r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体检数据包含大量的信息：</a:t>
            </a:r>
          </a:p>
          <a:p>
            <a:pPr lvl="0" algn="r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身高、体重、血压等指标</a:t>
            </a:r>
          </a:p>
          <a:p>
            <a:pPr marL="285750" lvl="0" indent="-285750" algn="r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这通过图表的形式进行展示：</a:t>
            </a:r>
          </a:p>
          <a:p>
            <a:pPr lvl="0" algn="r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更直观地理解健康状况</a:t>
            </a:r>
          </a:p>
        </p:txBody>
      </p:sp>
      <p:sp>
        <p:nvSpPr>
          <p:cNvPr id="32" name="文本框 2"/>
          <p:cNvSpPr txBox="1"/>
          <p:nvPr/>
        </p:nvSpPr>
        <p:spPr>
          <a:xfrm>
            <a:off x="2593975" y="4582160"/>
            <a:ext cx="153352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b="1" spc="120" dirty="0">
                <a:solidFill>
                  <a:srgbClr val="385723"/>
                </a:solidFill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提高沟通效率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44805" y="4980940"/>
            <a:ext cx="3823335" cy="929640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285750" lvl="0" indent="-285750" algn="r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图表比纯文字描述更加直观和易于理解</a:t>
            </a:r>
          </a:p>
          <a:p>
            <a:pPr marL="285750" lvl="0" indent="-285750" algn="r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有助于提高沟通效率</a:t>
            </a:r>
          </a:p>
          <a:p>
            <a:pPr marL="285750" lvl="0" indent="-285750" algn="r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更快地获取关键信息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577080" y="3340735"/>
            <a:ext cx="3038475" cy="810260"/>
            <a:chOff x="6900" y="4762"/>
            <a:chExt cx="4785" cy="1276"/>
          </a:xfrm>
        </p:grpSpPr>
        <p:sp>
          <p:nvSpPr>
            <p:cNvPr id="5" name="任意多边形 4"/>
            <p:cNvSpPr/>
            <p:nvPr/>
          </p:nvSpPr>
          <p:spPr>
            <a:xfrm rot="2880000" flipH="1">
              <a:off x="7521" y="4141"/>
              <a:ext cx="1277" cy="25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820" h="5239">
                  <a:moveTo>
                    <a:pt x="2620" y="0"/>
                  </a:moveTo>
                  <a:cubicBezTo>
                    <a:pt x="2676" y="0"/>
                    <a:pt x="2732" y="2"/>
                    <a:pt x="2788" y="5"/>
                  </a:cubicBezTo>
                  <a:lnTo>
                    <a:pt x="2820" y="8"/>
                  </a:lnTo>
                  <a:lnTo>
                    <a:pt x="2818" y="8"/>
                  </a:lnTo>
                  <a:cubicBezTo>
                    <a:pt x="1465" y="111"/>
                    <a:pt x="400" y="1241"/>
                    <a:pt x="400" y="2620"/>
                  </a:cubicBezTo>
                  <a:cubicBezTo>
                    <a:pt x="400" y="3998"/>
                    <a:pt x="1465" y="5128"/>
                    <a:pt x="2818" y="5231"/>
                  </a:cubicBezTo>
                  <a:lnTo>
                    <a:pt x="2820" y="5231"/>
                  </a:lnTo>
                  <a:lnTo>
                    <a:pt x="2788" y="5234"/>
                  </a:lnTo>
                  <a:cubicBezTo>
                    <a:pt x="2732" y="5237"/>
                    <a:pt x="2676" y="5239"/>
                    <a:pt x="2620" y="5239"/>
                  </a:cubicBezTo>
                  <a:cubicBezTo>
                    <a:pt x="1173" y="5239"/>
                    <a:pt x="0" y="4066"/>
                    <a:pt x="0" y="2620"/>
                  </a:cubicBezTo>
                  <a:cubicBezTo>
                    <a:pt x="0" y="1173"/>
                    <a:pt x="1173" y="0"/>
                    <a:pt x="2620" y="0"/>
                  </a:cubicBezTo>
                  <a:close/>
                </a:path>
              </a:pathLst>
            </a:cu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 rot="18720000">
              <a:off x="9788" y="4141"/>
              <a:ext cx="1277" cy="25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820" h="5239">
                  <a:moveTo>
                    <a:pt x="2620" y="0"/>
                  </a:moveTo>
                  <a:cubicBezTo>
                    <a:pt x="2676" y="0"/>
                    <a:pt x="2732" y="2"/>
                    <a:pt x="2788" y="5"/>
                  </a:cubicBezTo>
                  <a:lnTo>
                    <a:pt x="2820" y="8"/>
                  </a:lnTo>
                  <a:lnTo>
                    <a:pt x="2818" y="8"/>
                  </a:lnTo>
                  <a:cubicBezTo>
                    <a:pt x="1465" y="111"/>
                    <a:pt x="400" y="1241"/>
                    <a:pt x="400" y="2620"/>
                  </a:cubicBezTo>
                  <a:cubicBezTo>
                    <a:pt x="400" y="3998"/>
                    <a:pt x="1465" y="5128"/>
                    <a:pt x="2818" y="5231"/>
                  </a:cubicBezTo>
                  <a:lnTo>
                    <a:pt x="2820" y="5231"/>
                  </a:lnTo>
                  <a:lnTo>
                    <a:pt x="2788" y="5234"/>
                  </a:lnTo>
                  <a:cubicBezTo>
                    <a:pt x="2732" y="5237"/>
                    <a:pt x="2676" y="5239"/>
                    <a:pt x="2620" y="5239"/>
                  </a:cubicBezTo>
                  <a:cubicBezTo>
                    <a:pt x="1173" y="5239"/>
                    <a:pt x="0" y="4066"/>
                    <a:pt x="0" y="2620"/>
                  </a:cubicBezTo>
                  <a:cubicBezTo>
                    <a:pt x="0" y="1173"/>
                    <a:pt x="1173" y="0"/>
                    <a:pt x="2620" y="0"/>
                  </a:cubicBezTo>
                  <a:close/>
                </a:path>
              </a:pathLst>
            </a:cu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flipV="1">
            <a:off x="4577080" y="4582160"/>
            <a:ext cx="3038475" cy="810260"/>
            <a:chOff x="6900" y="4762"/>
            <a:chExt cx="4785" cy="1276"/>
          </a:xfrm>
        </p:grpSpPr>
        <p:sp>
          <p:nvSpPr>
            <p:cNvPr id="9" name="任意多边形 8"/>
            <p:cNvSpPr/>
            <p:nvPr/>
          </p:nvSpPr>
          <p:spPr>
            <a:xfrm rot="2880000" flipH="1">
              <a:off x="7521" y="4141"/>
              <a:ext cx="1277" cy="25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820" h="5239">
                  <a:moveTo>
                    <a:pt x="2620" y="0"/>
                  </a:moveTo>
                  <a:cubicBezTo>
                    <a:pt x="2676" y="0"/>
                    <a:pt x="2732" y="2"/>
                    <a:pt x="2788" y="5"/>
                  </a:cubicBezTo>
                  <a:lnTo>
                    <a:pt x="2820" y="8"/>
                  </a:lnTo>
                  <a:lnTo>
                    <a:pt x="2818" y="8"/>
                  </a:lnTo>
                  <a:cubicBezTo>
                    <a:pt x="1465" y="111"/>
                    <a:pt x="400" y="1241"/>
                    <a:pt x="400" y="2620"/>
                  </a:cubicBezTo>
                  <a:cubicBezTo>
                    <a:pt x="400" y="3998"/>
                    <a:pt x="1465" y="5128"/>
                    <a:pt x="2818" y="5231"/>
                  </a:cubicBezTo>
                  <a:lnTo>
                    <a:pt x="2820" y="5231"/>
                  </a:lnTo>
                  <a:lnTo>
                    <a:pt x="2788" y="5234"/>
                  </a:lnTo>
                  <a:cubicBezTo>
                    <a:pt x="2732" y="5237"/>
                    <a:pt x="2676" y="5239"/>
                    <a:pt x="2620" y="5239"/>
                  </a:cubicBezTo>
                  <a:cubicBezTo>
                    <a:pt x="1173" y="5239"/>
                    <a:pt x="0" y="4066"/>
                    <a:pt x="0" y="2620"/>
                  </a:cubicBezTo>
                  <a:cubicBezTo>
                    <a:pt x="0" y="1173"/>
                    <a:pt x="1173" y="0"/>
                    <a:pt x="2620" y="0"/>
                  </a:cubicBezTo>
                  <a:close/>
                </a:path>
              </a:pathLst>
            </a:custGeom>
            <a:solidFill>
              <a:srgbClr val="D7D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8720000">
              <a:off x="9788" y="4141"/>
              <a:ext cx="1277" cy="251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820" h="5239">
                  <a:moveTo>
                    <a:pt x="2620" y="0"/>
                  </a:moveTo>
                  <a:cubicBezTo>
                    <a:pt x="2676" y="0"/>
                    <a:pt x="2732" y="2"/>
                    <a:pt x="2788" y="5"/>
                  </a:cubicBezTo>
                  <a:lnTo>
                    <a:pt x="2820" y="8"/>
                  </a:lnTo>
                  <a:lnTo>
                    <a:pt x="2818" y="8"/>
                  </a:lnTo>
                  <a:cubicBezTo>
                    <a:pt x="1465" y="111"/>
                    <a:pt x="400" y="1241"/>
                    <a:pt x="400" y="2620"/>
                  </a:cubicBezTo>
                  <a:cubicBezTo>
                    <a:pt x="400" y="3998"/>
                    <a:pt x="1465" y="5128"/>
                    <a:pt x="2818" y="5231"/>
                  </a:cubicBezTo>
                  <a:lnTo>
                    <a:pt x="2820" y="5231"/>
                  </a:lnTo>
                  <a:lnTo>
                    <a:pt x="2788" y="5234"/>
                  </a:lnTo>
                  <a:cubicBezTo>
                    <a:pt x="2732" y="5237"/>
                    <a:pt x="2676" y="5239"/>
                    <a:pt x="2620" y="5239"/>
                  </a:cubicBezTo>
                  <a:cubicBezTo>
                    <a:pt x="1173" y="5239"/>
                    <a:pt x="0" y="4066"/>
                    <a:pt x="0" y="2620"/>
                  </a:cubicBezTo>
                  <a:cubicBezTo>
                    <a:pt x="0" y="1173"/>
                    <a:pt x="1173" y="0"/>
                    <a:pt x="2620" y="0"/>
                  </a:cubicBezTo>
                  <a:close/>
                </a:path>
              </a:pathLst>
            </a:cu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sp>
        <p:nvSpPr>
          <p:cNvPr id="23660" name="AutoShape 113"/>
          <p:cNvSpPr>
            <a:spLocks noChangeArrowheads="1"/>
          </p:cNvSpPr>
          <p:nvPr/>
        </p:nvSpPr>
        <p:spPr bwMode="auto">
          <a:xfrm>
            <a:off x="6910070" y="3074035"/>
            <a:ext cx="612775" cy="598805"/>
          </a:xfrm>
          <a:custGeom>
            <a:avLst/>
            <a:gdLst>
              <a:gd name="T0" fmla="*/ 1439947 w 21570"/>
              <a:gd name="T1" fmla="*/ 1365615 h 21600"/>
              <a:gd name="T2" fmla="*/ 1439947 w 21570"/>
              <a:gd name="T3" fmla="*/ 1365615 h 21600"/>
              <a:gd name="T4" fmla="*/ 1439947 w 21570"/>
              <a:gd name="T5" fmla="*/ 1365615 h 21600"/>
              <a:gd name="T6" fmla="*/ 1439947 w 21570"/>
              <a:gd name="T7" fmla="*/ 13656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570"/>
              <a:gd name="T13" fmla="*/ 0 h 21600"/>
              <a:gd name="T14" fmla="*/ 21570 w 2157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70" h="21600">
                <a:moveTo>
                  <a:pt x="1132" y="0"/>
                </a:moveTo>
                <a:cubicBezTo>
                  <a:pt x="3894" y="146"/>
                  <a:pt x="6483" y="774"/>
                  <a:pt x="8906" y="1888"/>
                </a:cubicBezTo>
                <a:cubicBezTo>
                  <a:pt x="11328" y="2999"/>
                  <a:pt x="13449" y="4470"/>
                  <a:pt x="15274" y="6296"/>
                </a:cubicBezTo>
                <a:cubicBezTo>
                  <a:pt x="17102" y="8124"/>
                  <a:pt x="18568" y="10251"/>
                  <a:pt x="19671" y="12678"/>
                </a:cubicBezTo>
                <a:cubicBezTo>
                  <a:pt x="20778" y="15102"/>
                  <a:pt x="21407" y="17699"/>
                  <a:pt x="21562" y="20465"/>
                </a:cubicBezTo>
                <a:cubicBezTo>
                  <a:pt x="21600" y="20750"/>
                  <a:pt x="21493" y="21012"/>
                  <a:pt x="21246" y="21251"/>
                </a:cubicBezTo>
                <a:cubicBezTo>
                  <a:pt x="21036" y="21482"/>
                  <a:pt x="20783" y="21597"/>
                  <a:pt x="20487" y="21597"/>
                </a:cubicBezTo>
                <a:lnTo>
                  <a:pt x="18315" y="21597"/>
                </a:lnTo>
                <a:cubicBezTo>
                  <a:pt x="18033" y="21597"/>
                  <a:pt x="17783" y="21496"/>
                  <a:pt x="17579" y="21297"/>
                </a:cubicBezTo>
                <a:cubicBezTo>
                  <a:pt x="17372" y="21102"/>
                  <a:pt x="17260" y="20860"/>
                  <a:pt x="17243" y="20575"/>
                </a:cubicBezTo>
                <a:cubicBezTo>
                  <a:pt x="17113" y="18390"/>
                  <a:pt x="16608" y="16340"/>
                  <a:pt x="15728" y="14423"/>
                </a:cubicBezTo>
                <a:cubicBezTo>
                  <a:pt x="14849" y="12505"/>
                  <a:pt x="13679" y="10818"/>
                  <a:pt x="12219" y="9356"/>
                </a:cubicBezTo>
                <a:cubicBezTo>
                  <a:pt x="10762" y="7896"/>
                  <a:pt x="9072" y="6725"/>
                  <a:pt x="7155" y="5841"/>
                </a:cubicBezTo>
                <a:cubicBezTo>
                  <a:pt x="5239" y="4963"/>
                  <a:pt x="3192" y="4456"/>
                  <a:pt x="1020" y="4326"/>
                </a:cubicBezTo>
                <a:cubicBezTo>
                  <a:pt x="735" y="4309"/>
                  <a:pt x="494" y="4194"/>
                  <a:pt x="298" y="3990"/>
                </a:cubicBezTo>
                <a:cubicBezTo>
                  <a:pt x="100" y="3782"/>
                  <a:pt x="0" y="3535"/>
                  <a:pt x="0" y="3253"/>
                </a:cubicBezTo>
                <a:lnTo>
                  <a:pt x="0" y="1073"/>
                </a:lnTo>
                <a:cubicBezTo>
                  <a:pt x="0" y="768"/>
                  <a:pt x="114" y="520"/>
                  <a:pt x="344" y="316"/>
                </a:cubicBezTo>
                <a:cubicBezTo>
                  <a:pt x="554" y="106"/>
                  <a:pt x="796" y="0"/>
                  <a:pt x="1074" y="0"/>
                </a:cubicBezTo>
                <a:lnTo>
                  <a:pt x="1132" y="0"/>
                </a:lnTo>
                <a:close/>
                <a:moveTo>
                  <a:pt x="1160" y="7058"/>
                </a:moveTo>
                <a:cubicBezTo>
                  <a:pt x="2931" y="7188"/>
                  <a:pt x="4592" y="7623"/>
                  <a:pt x="6147" y="8368"/>
                </a:cubicBezTo>
                <a:cubicBezTo>
                  <a:pt x="7701" y="9111"/>
                  <a:pt x="9081" y="10090"/>
                  <a:pt x="10288" y="11296"/>
                </a:cubicBezTo>
                <a:cubicBezTo>
                  <a:pt x="11492" y="12505"/>
                  <a:pt x="12466" y="13890"/>
                  <a:pt x="13205" y="15450"/>
                </a:cubicBezTo>
                <a:cubicBezTo>
                  <a:pt x="13944" y="17014"/>
                  <a:pt x="14380" y="18675"/>
                  <a:pt x="14518" y="20442"/>
                </a:cubicBezTo>
                <a:cubicBezTo>
                  <a:pt x="14556" y="20762"/>
                  <a:pt x="14458" y="21033"/>
                  <a:pt x="14228" y="21254"/>
                </a:cubicBezTo>
                <a:cubicBezTo>
                  <a:pt x="14018" y="21484"/>
                  <a:pt x="13757" y="21599"/>
                  <a:pt x="13446" y="21599"/>
                </a:cubicBezTo>
                <a:lnTo>
                  <a:pt x="11271" y="21599"/>
                </a:lnTo>
                <a:cubicBezTo>
                  <a:pt x="11004" y="21599"/>
                  <a:pt x="10768" y="21504"/>
                  <a:pt x="10564" y="21315"/>
                </a:cubicBezTo>
                <a:cubicBezTo>
                  <a:pt x="10357" y="21127"/>
                  <a:pt x="10236" y="20891"/>
                  <a:pt x="10199" y="20603"/>
                </a:cubicBezTo>
                <a:cubicBezTo>
                  <a:pt x="10087" y="19383"/>
                  <a:pt x="9774" y="18237"/>
                  <a:pt x="9256" y="17169"/>
                </a:cubicBezTo>
                <a:cubicBezTo>
                  <a:pt x="8736" y="16098"/>
                  <a:pt x="8069" y="15154"/>
                  <a:pt x="7259" y="14333"/>
                </a:cubicBezTo>
                <a:cubicBezTo>
                  <a:pt x="6440" y="13519"/>
                  <a:pt x="5497" y="12851"/>
                  <a:pt x="4428" y="12330"/>
                </a:cubicBezTo>
                <a:cubicBezTo>
                  <a:pt x="3359" y="11809"/>
                  <a:pt x="2215" y="11495"/>
                  <a:pt x="997" y="11385"/>
                </a:cubicBezTo>
                <a:cubicBezTo>
                  <a:pt x="712" y="11348"/>
                  <a:pt x="477" y="11224"/>
                  <a:pt x="290" y="11014"/>
                </a:cubicBezTo>
                <a:cubicBezTo>
                  <a:pt x="103" y="10804"/>
                  <a:pt x="5" y="10568"/>
                  <a:pt x="5" y="10311"/>
                </a:cubicBezTo>
                <a:lnTo>
                  <a:pt x="5" y="8132"/>
                </a:lnTo>
                <a:cubicBezTo>
                  <a:pt x="5" y="7812"/>
                  <a:pt x="120" y="7551"/>
                  <a:pt x="350" y="7349"/>
                </a:cubicBezTo>
                <a:cubicBezTo>
                  <a:pt x="560" y="7136"/>
                  <a:pt x="801" y="7030"/>
                  <a:pt x="1080" y="7030"/>
                </a:cubicBezTo>
                <a:cubicBezTo>
                  <a:pt x="1097" y="7030"/>
                  <a:pt x="1112" y="7035"/>
                  <a:pt x="1120" y="7044"/>
                </a:cubicBezTo>
                <a:cubicBezTo>
                  <a:pt x="1129" y="7053"/>
                  <a:pt x="1140" y="7058"/>
                  <a:pt x="1160" y="7058"/>
                </a:cubicBezTo>
                <a:moveTo>
                  <a:pt x="3250" y="15102"/>
                </a:moveTo>
                <a:cubicBezTo>
                  <a:pt x="3698" y="15102"/>
                  <a:pt x="4118" y="15188"/>
                  <a:pt x="4503" y="15361"/>
                </a:cubicBezTo>
                <a:cubicBezTo>
                  <a:pt x="4888" y="15528"/>
                  <a:pt x="5230" y="15761"/>
                  <a:pt x="5526" y="16064"/>
                </a:cubicBezTo>
                <a:cubicBezTo>
                  <a:pt x="5825" y="16363"/>
                  <a:pt x="6063" y="16706"/>
                  <a:pt x="6227" y="17085"/>
                </a:cubicBezTo>
                <a:cubicBezTo>
                  <a:pt x="6400" y="17474"/>
                  <a:pt x="6483" y="17892"/>
                  <a:pt x="6483" y="18341"/>
                </a:cubicBezTo>
                <a:cubicBezTo>
                  <a:pt x="6483" y="18793"/>
                  <a:pt x="6400" y="19219"/>
                  <a:pt x="6227" y="19616"/>
                </a:cubicBezTo>
                <a:cubicBezTo>
                  <a:pt x="6060" y="20016"/>
                  <a:pt x="5825" y="20361"/>
                  <a:pt x="5526" y="20652"/>
                </a:cubicBezTo>
                <a:cubicBezTo>
                  <a:pt x="5227" y="20940"/>
                  <a:pt x="4885" y="21168"/>
                  <a:pt x="4503" y="21340"/>
                </a:cubicBezTo>
                <a:cubicBezTo>
                  <a:pt x="4121" y="21513"/>
                  <a:pt x="3701" y="21597"/>
                  <a:pt x="3250" y="21597"/>
                </a:cubicBezTo>
                <a:cubicBezTo>
                  <a:pt x="2799" y="21597"/>
                  <a:pt x="2376" y="21513"/>
                  <a:pt x="1980" y="21340"/>
                </a:cubicBezTo>
                <a:cubicBezTo>
                  <a:pt x="1577" y="21168"/>
                  <a:pt x="1235" y="20940"/>
                  <a:pt x="948" y="20652"/>
                </a:cubicBezTo>
                <a:cubicBezTo>
                  <a:pt x="658" y="20361"/>
                  <a:pt x="428" y="20019"/>
                  <a:pt x="261" y="19622"/>
                </a:cubicBezTo>
                <a:cubicBezTo>
                  <a:pt x="89" y="19230"/>
                  <a:pt x="5" y="18801"/>
                  <a:pt x="5" y="18341"/>
                </a:cubicBezTo>
                <a:cubicBezTo>
                  <a:pt x="5" y="17891"/>
                  <a:pt x="89" y="17474"/>
                  <a:pt x="261" y="17085"/>
                </a:cubicBezTo>
                <a:cubicBezTo>
                  <a:pt x="431" y="16705"/>
                  <a:pt x="660" y="16363"/>
                  <a:pt x="948" y="16064"/>
                </a:cubicBezTo>
                <a:cubicBezTo>
                  <a:pt x="1238" y="15761"/>
                  <a:pt x="1580" y="15528"/>
                  <a:pt x="1980" y="15361"/>
                </a:cubicBezTo>
                <a:cubicBezTo>
                  <a:pt x="2379" y="15191"/>
                  <a:pt x="2801" y="15102"/>
                  <a:pt x="3250" y="15102"/>
                </a:cubicBezTo>
              </a:path>
            </a:pathLst>
          </a:custGeom>
          <a:solidFill>
            <a:srgbClr val="AFB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617" name="AutoShape 70"/>
          <p:cNvSpPr>
            <a:spLocks noChangeAspect="1" noChangeArrowheads="1"/>
          </p:cNvSpPr>
          <p:nvPr/>
        </p:nvSpPr>
        <p:spPr bwMode="auto">
          <a:xfrm>
            <a:off x="4765675" y="4980940"/>
            <a:ext cx="612140" cy="596900"/>
          </a:xfrm>
          <a:custGeom>
            <a:avLst/>
            <a:gdLst>
              <a:gd name="T0" fmla="*/ 1419688 w 21600"/>
              <a:gd name="T1" fmla="*/ 1347817 h 21600"/>
              <a:gd name="T2" fmla="*/ 1419688 w 21600"/>
              <a:gd name="T3" fmla="*/ 1347817 h 21600"/>
              <a:gd name="T4" fmla="*/ 1419688 w 21600"/>
              <a:gd name="T5" fmla="*/ 1347817 h 21600"/>
              <a:gd name="T6" fmla="*/ 1419688 w 21600"/>
              <a:gd name="T7" fmla="*/ 134781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4"/>
                </a:cubicBezTo>
                <a:cubicBezTo>
                  <a:pt x="11747" y="7411"/>
                  <a:pt x="11886" y="7434"/>
                  <a:pt x="12088" y="7462"/>
                </a:cubicBezTo>
                <a:cubicBezTo>
                  <a:pt x="12291" y="7487"/>
                  <a:pt x="12500" y="7527"/>
                  <a:pt x="12714" y="7578"/>
                </a:cubicBezTo>
                <a:cubicBezTo>
                  <a:pt x="12928" y="7626"/>
                  <a:pt x="13119" y="7679"/>
                  <a:pt x="13289" y="7730"/>
                </a:cubicBezTo>
                <a:cubicBezTo>
                  <a:pt x="13458" y="7787"/>
                  <a:pt x="13543" y="7849"/>
                  <a:pt x="13543" y="7922"/>
                </a:cubicBezTo>
                <a:lnTo>
                  <a:pt x="13543" y="10328"/>
                </a:lnTo>
                <a:cubicBezTo>
                  <a:pt x="13543" y="10415"/>
                  <a:pt x="13458" y="10494"/>
                  <a:pt x="13289" y="10548"/>
                </a:cubicBezTo>
                <a:cubicBezTo>
                  <a:pt x="13119" y="10610"/>
                  <a:pt x="12928" y="10658"/>
                  <a:pt x="12714" y="10706"/>
                </a:cubicBezTo>
                <a:cubicBezTo>
                  <a:pt x="12500" y="10751"/>
                  <a:pt x="12288" y="10782"/>
                  <a:pt x="12076" y="10800"/>
                </a:cubicBezTo>
                <a:cubicBezTo>
                  <a:pt x="11867" y="10819"/>
                  <a:pt x="11730" y="10836"/>
                  <a:pt x="11672" y="10856"/>
                </a:cubicBezTo>
                <a:cubicBezTo>
                  <a:pt x="11566" y="11243"/>
                  <a:pt x="11429" y="11638"/>
                  <a:pt x="11255" y="12045"/>
                </a:cubicBezTo>
                <a:cubicBezTo>
                  <a:pt x="11429" y="12324"/>
                  <a:pt x="11594" y="12595"/>
                  <a:pt x="11756" y="12864"/>
                </a:cubicBezTo>
                <a:cubicBezTo>
                  <a:pt x="11919" y="13126"/>
                  <a:pt x="12100" y="13394"/>
                  <a:pt x="12302" y="13654"/>
                </a:cubicBezTo>
                <a:lnTo>
                  <a:pt x="12326" y="13787"/>
                </a:lnTo>
                <a:cubicBezTo>
                  <a:pt x="12326" y="13841"/>
                  <a:pt x="12248" y="13976"/>
                  <a:pt x="12095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6" y="15117"/>
                  <a:pt x="11166" y="15326"/>
                  <a:pt x="10991" y="15512"/>
                </a:cubicBezTo>
                <a:cubicBezTo>
                  <a:pt x="10812" y="15696"/>
                  <a:pt x="10702" y="15789"/>
                  <a:pt x="10657" y="15789"/>
                </a:cubicBezTo>
                <a:cubicBezTo>
                  <a:pt x="10643" y="15789"/>
                  <a:pt x="10565" y="15727"/>
                  <a:pt x="10426" y="15605"/>
                </a:cubicBezTo>
                <a:cubicBezTo>
                  <a:pt x="10288" y="15484"/>
                  <a:pt x="10135" y="15346"/>
                  <a:pt x="9965" y="15187"/>
                </a:cubicBezTo>
                <a:cubicBezTo>
                  <a:pt x="9796" y="15029"/>
                  <a:pt x="9638" y="14885"/>
                  <a:pt x="9492" y="14747"/>
                </a:cubicBezTo>
                <a:cubicBezTo>
                  <a:pt x="9344" y="14614"/>
                  <a:pt x="9250" y="14524"/>
                  <a:pt x="9205" y="14476"/>
                </a:cubicBezTo>
                <a:cubicBezTo>
                  <a:pt x="8866" y="14685"/>
                  <a:pt x="8536" y="14851"/>
                  <a:pt x="8212" y="14978"/>
                </a:cubicBezTo>
                <a:cubicBezTo>
                  <a:pt x="8212" y="15069"/>
                  <a:pt x="8200" y="15235"/>
                  <a:pt x="8179" y="15475"/>
                </a:cubicBezTo>
                <a:cubicBezTo>
                  <a:pt x="8155" y="15721"/>
                  <a:pt x="8127" y="15975"/>
                  <a:pt x="8089" y="16241"/>
                </a:cubicBezTo>
                <a:cubicBezTo>
                  <a:pt x="8052" y="16509"/>
                  <a:pt x="8004" y="16743"/>
                  <a:pt x="7948" y="16944"/>
                </a:cubicBezTo>
                <a:cubicBezTo>
                  <a:pt x="7892" y="17147"/>
                  <a:pt x="7833" y="17249"/>
                  <a:pt x="7774" y="17249"/>
                </a:cubicBezTo>
                <a:lnTo>
                  <a:pt x="5768" y="17249"/>
                </a:lnTo>
                <a:cubicBezTo>
                  <a:pt x="5707" y="17249"/>
                  <a:pt x="5651" y="17147"/>
                  <a:pt x="5594" y="16944"/>
                </a:cubicBezTo>
                <a:cubicBezTo>
                  <a:pt x="5538" y="16743"/>
                  <a:pt x="5493" y="16509"/>
                  <a:pt x="5462" y="16241"/>
                </a:cubicBezTo>
                <a:cubicBezTo>
                  <a:pt x="5434" y="15975"/>
                  <a:pt x="5406" y="15721"/>
                  <a:pt x="5385" y="15484"/>
                </a:cubicBezTo>
                <a:cubicBezTo>
                  <a:pt x="5361" y="15244"/>
                  <a:pt x="5352" y="15077"/>
                  <a:pt x="5352" y="14978"/>
                </a:cubicBezTo>
                <a:cubicBezTo>
                  <a:pt x="5013" y="14871"/>
                  <a:pt x="4681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8" y="15320"/>
                  <a:pt x="3212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2" y="15512"/>
                </a:cubicBezTo>
                <a:cubicBezTo>
                  <a:pt x="2396" y="15326"/>
                  <a:pt x="2212" y="15117"/>
                  <a:pt x="2021" y="14877"/>
                </a:cubicBezTo>
                <a:cubicBezTo>
                  <a:pt x="1828" y="14637"/>
                  <a:pt x="1657" y="14411"/>
                  <a:pt x="1504" y="14194"/>
                </a:cubicBezTo>
                <a:cubicBezTo>
                  <a:pt x="1348" y="13976"/>
                  <a:pt x="1273" y="13841"/>
                  <a:pt x="1273" y="13787"/>
                </a:cubicBezTo>
                <a:cubicBezTo>
                  <a:pt x="1273" y="13770"/>
                  <a:pt x="1320" y="13677"/>
                  <a:pt x="1419" y="13510"/>
                </a:cubicBezTo>
                <a:cubicBezTo>
                  <a:pt x="1515" y="13346"/>
                  <a:pt x="1628" y="13163"/>
                  <a:pt x="1751" y="12971"/>
                </a:cubicBezTo>
                <a:cubicBezTo>
                  <a:pt x="1875" y="12776"/>
                  <a:pt x="1991" y="12590"/>
                  <a:pt x="2099" y="12415"/>
                </a:cubicBezTo>
                <a:cubicBezTo>
                  <a:pt x="2210" y="12240"/>
                  <a:pt x="2278" y="12127"/>
                  <a:pt x="2308" y="12070"/>
                </a:cubicBezTo>
                <a:cubicBezTo>
                  <a:pt x="2134" y="11686"/>
                  <a:pt x="1988" y="11260"/>
                  <a:pt x="1868" y="10800"/>
                </a:cubicBezTo>
                <a:cubicBezTo>
                  <a:pt x="1793" y="10783"/>
                  <a:pt x="1654" y="10760"/>
                  <a:pt x="1452" y="10732"/>
                </a:cubicBezTo>
                <a:cubicBezTo>
                  <a:pt x="1249" y="10706"/>
                  <a:pt x="1042" y="10675"/>
                  <a:pt x="826" y="10639"/>
                </a:cubicBezTo>
                <a:cubicBezTo>
                  <a:pt x="611" y="10602"/>
                  <a:pt x="421" y="10554"/>
                  <a:pt x="251" y="10497"/>
                </a:cubicBezTo>
                <a:cubicBezTo>
                  <a:pt x="82" y="10438"/>
                  <a:pt x="0" y="10373"/>
                  <a:pt x="0" y="10300"/>
                </a:cubicBezTo>
                <a:lnTo>
                  <a:pt x="0" y="7869"/>
                </a:lnTo>
                <a:cubicBezTo>
                  <a:pt x="0" y="7798"/>
                  <a:pt x="82" y="7724"/>
                  <a:pt x="251" y="7660"/>
                </a:cubicBezTo>
                <a:cubicBezTo>
                  <a:pt x="421" y="7589"/>
                  <a:pt x="616" y="7538"/>
                  <a:pt x="837" y="7501"/>
                </a:cubicBezTo>
                <a:cubicBezTo>
                  <a:pt x="1059" y="7468"/>
                  <a:pt x="1273" y="7434"/>
                  <a:pt x="1475" y="7408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1" y="6925"/>
                  <a:pt x="2120" y="6530"/>
                  <a:pt x="2308" y="6177"/>
                </a:cubicBezTo>
                <a:cubicBezTo>
                  <a:pt x="2134" y="5900"/>
                  <a:pt x="1965" y="5621"/>
                  <a:pt x="1795" y="5347"/>
                </a:cubicBezTo>
                <a:cubicBezTo>
                  <a:pt x="1628" y="5073"/>
                  <a:pt x="1452" y="4802"/>
                  <a:pt x="1273" y="4542"/>
                </a:cubicBezTo>
                <a:lnTo>
                  <a:pt x="1228" y="4407"/>
                </a:lnTo>
                <a:cubicBezTo>
                  <a:pt x="1228" y="4353"/>
                  <a:pt x="1303" y="4221"/>
                  <a:pt x="1456" y="4009"/>
                </a:cubicBezTo>
                <a:cubicBezTo>
                  <a:pt x="1612" y="3797"/>
                  <a:pt x="1788" y="3574"/>
                  <a:pt x="1986" y="3334"/>
                </a:cubicBezTo>
                <a:cubicBezTo>
                  <a:pt x="2186" y="3094"/>
                  <a:pt x="2374" y="2882"/>
                  <a:pt x="2551" y="2696"/>
                </a:cubicBezTo>
                <a:cubicBezTo>
                  <a:pt x="2727" y="2515"/>
                  <a:pt x="2838" y="2419"/>
                  <a:pt x="2883" y="2419"/>
                </a:cubicBezTo>
                <a:cubicBezTo>
                  <a:pt x="2899" y="2419"/>
                  <a:pt x="2975" y="2478"/>
                  <a:pt x="3113" y="2597"/>
                </a:cubicBezTo>
                <a:cubicBezTo>
                  <a:pt x="3252" y="2713"/>
                  <a:pt x="3408" y="2851"/>
                  <a:pt x="3577" y="3006"/>
                </a:cubicBezTo>
                <a:cubicBezTo>
                  <a:pt x="3744" y="3164"/>
                  <a:pt x="3907" y="3320"/>
                  <a:pt x="4060" y="3469"/>
                </a:cubicBezTo>
                <a:cubicBezTo>
                  <a:pt x="4215" y="3616"/>
                  <a:pt x="4307" y="3706"/>
                  <a:pt x="4335" y="3743"/>
                </a:cubicBezTo>
                <a:cubicBezTo>
                  <a:pt x="4660" y="3517"/>
                  <a:pt x="4999" y="3354"/>
                  <a:pt x="5352" y="3243"/>
                </a:cubicBezTo>
                <a:cubicBezTo>
                  <a:pt x="5352" y="3173"/>
                  <a:pt x="5361" y="3003"/>
                  <a:pt x="5385" y="2746"/>
                </a:cubicBezTo>
                <a:cubicBezTo>
                  <a:pt x="5406" y="2484"/>
                  <a:pt x="5434" y="2224"/>
                  <a:pt x="5462" y="1967"/>
                </a:cubicBezTo>
                <a:cubicBezTo>
                  <a:pt x="5493" y="1707"/>
                  <a:pt x="5533" y="1476"/>
                  <a:pt x="5582" y="1264"/>
                </a:cubicBezTo>
                <a:cubicBezTo>
                  <a:pt x="5630" y="1052"/>
                  <a:pt x="5693" y="948"/>
                  <a:pt x="5768" y="948"/>
                </a:cubicBezTo>
                <a:lnTo>
                  <a:pt x="7774" y="948"/>
                </a:lnTo>
                <a:cubicBezTo>
                  <a:pt x="7833" y="948"/>
                  <a:pt x="7891" y="1052"/>
                  <a:pt x="7948" y="1264"/>
                </a:cubicBezTo>
                <a:cubicBezTo>
                  <a:pt x="8004" y="1476"/>
                  <a:pt x="8047" y="1707"/>
                  <a:pt x="8077" y="1967"/>
                </a:cubicBezTo>
                <a:cubicBezTo>
                  <a:pt x="8108" y="2224"/>
                  <a:pt x="8134" y="2484"/>
                  <a:pt x="8155" y="2746"/>
                </a:cubicBezTo>
                <a:cubicBezTo>
                  <a:pt x="8179" y="3003"/>
                  <a:pt x="8197" y="3173"/>
                  <a:pt x="8212" y="3243"/>
                </a:cubicBezTo>
                <a:cubicBezTo>
                  <a:pt x="8551" y="3354"/>
                  <a:pt x="8873" y="3512"/>
                  <a:pt x="9181" y="3715"/>
                </a:cubicBezTo>
                <a:cubicBezTo>
                  <a:pt x="9414" y="3512"/>
                  <a:pt x="9650" y="3305"/>
                  <a:pt x="9885" y="3105"/>
                </a:cubicBezTo>
                <a:cubicBezTo>
                  <a:pt x="10123" y="2899"/>
                  <a:pt x="10351" y="2690"/>
                  <a:pt x="10568" y="2475"/>
                </a:cubicBezTo>
                <a:lnTo>
                  <a:pt x="10657" y="2419"/>
                </a:lnTo>
                <a:cubicBezTo>
                  <a:pt x="10688" y="2419"/>
                  <a:pt x="10791" y="2518"/>
                  <a:pt x="10968" y="2710"/>
                </a:cubicBezTo>
                <a:cubicBezTo>
                  <a:pt x="11144" y="2904"/>
                  <a:pt x="11330" y="3116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2" y="4220"/>
                  <a:pt x="12302" y="4353"/>
                  <a:pt x="12302" y="4407"/>
                </a:cubicBezTo>
                <a:cubicBezTo>
                  <a:pt x="12302" y="4443"/>
                  <a:pt x="12253" y="4542"/>
                  <a:pt x="12152" y="4712"/>
                </a:cubicBezTo>
                <a:cubicBezTo>
                  <a:pt x="12048" y="4878"/>
                  <a:pt x="11935" y="5056"/>
                  <a:pt x="11813" y="5251"/>
                </a:cubicBezTo>
                <a:cubicBezTo>
                  <a:pt x="11688" y="5446"/>
                  <a:pt x="11568" y="5629"/>
                  <a:pt x="11453" y="5807"/>
                </a:cubicBezTo>
                <a:cubicBezTo>
                  <a:pt x="11335" y="5982"/>
                  <a:pt x="11260" y="6095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69" y="11356"/>
                </a:cubicBezTo>
                <a:cubicBezTo>
                  <a:pt x="7819" y="11229"/>
                  <a:pt x="8035" y="11056"/>
                  <a:pt x="8219" y="10836"/>
                </a:cubicBezTo>
                <a:cubicBezTo>
                  <a:pt x="8402" y="10616"/>
                  <a:pt x="8546" y="10356"/>
                  <a:pt x="8652" y="10059"/>
                </a:cubicBezTo>
                <a:cubicBezTo>
                  <a:pt x="8758" y="9760"/>
                  <a:pt x="8809" y="9447"/>
                  <a:pt x="8809" y="9111"/>
                </a:cubicBezTo>
                <a:cubicBezTo>
                  <a:pt x="8809" y="8778"/>
                  <a:pt x="8758" y="8458"/>
                  <a:pt x="8652" y="8159"/>
                </a:cubicBezTo>
                <a:cubicBezTo>
                  <a:pt x="8546" y="7857"/>
                  <a:pt x="8402" y="7592"/>
                  <a:pt x="8219" y="7372"/>
                </a:cubicBezTo>
                <a:cubicBezTo>
                  <a:pt x="8035" y="7151"/>
                  <a:pt x="7819" y="6979"/>
                  <a:pt x="7569" y="6846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6" y="6889"/>
                  <a:pt x="5328" y="7366"/>
                </a:cubicBezTo>
                <a:cubicBezTo>
                  <a:pt x="4931" y="7843"/>
                  <a:pt x="4730" y="8425"/>
                  <a:pt x="4730" y="9111"/>
                </a:cubicBezTo>
                <a:cubicBezTo>
                  <a:pt x="4730" y="9447"/>
                  <a:pt x="4785" y="9760"/>
                  <a:pt x="4895" y="10060"/>
                </a:cubicBezTo>
                <a:cubicBezTo>
                  <a:pt x="5003" y="10356"/>
                  <a:pt x="5149" y="10616"/>
                  <a:pt x="5333" y="10836"/>
                </a:cubicBezTo>
                <a:cubicBezTo>
                  <a:pt x="5517" y="11056"/>
                  <a:pt x="5735" y="11229"/>
                  <a:pt x="5987" y="11356"/>
                </a:cubicBezTo>
                <a:cubicBezTo>
                  <a:pt x="6239" y="11480"/>
                  <a:pt x="6500" y="11545"/>
                  <a:pt x="6781" y="11545"/>
                </a:cubicBezTo>
                <a:moveTo>
                  <a:pt x="20496" y="16952"/>
                </a:moveTo>
                <a:cubicBezTo>
                  <a:pt x="20427" y="17293"/>
                  <a:pt x="20340" y="17613"/>
                  <a:pt x="20234" y="17912"/>
                </a:cubicBezTo>
                <a:cubicBezTo>
                  <a:pt x="20251" y="17963"/>
                  <a:pt x="20293" y="18050"/>
                  <a:pt x="20364" y="18161"/>
                </a:cubicBezTo>
                <a:cubicBezTo>
                  <a:pt x="20437" y="18273"/>
                  <a:pt x="20507" y="18398"/>
                  <a:pt x="20573" y="18528"/>
                </a:cubicBezTo>
                <a:cubicBezTo>
                  <a:pt x="20642" y="18655"/>
                  <a:pt x="20700" y="18779"/>
                  <a:pt x="20755" y="18897"/>
                </a:cubicBezTo>
                <a:cubicBezTo>
                  <a:pt x="20806" y="19013"/>
                  <a:pt x="20832" y="19098"/>
                  <a:pt x="20832" y="19140"/>
                </a:cubicBezTo>
                <a:cubicBezTo>
                  <a:pt x="20832" y="19177"/>
                  <a:pt x="20762" y="19281"/>
                  <a:pt x="20625" y="19459"/>
                </a:cubicBezTo>
                <a:cubicBezTo>
                  <a:pt x="20486" y="19634"/>
                  <a:pt x="20324" y="19821"/>
                  <a:pt x="20140" y="20013"/>
                </a:cubicBezTo>
                <a:cubicBezTo>
                  <a:pt x="19957" y="20205"/>
                  <a:pt x="19778" y="20388"/>
                  <a:pt x="19611" y="20558"/>
                </a:cubicBezTo>
                <a:cubicBezTo>
                  <a:pt x="19441" y="20730"/>
                  <a:pt x="19333" y="20848"/>
                  <a:pt x="19288" y="20911"/>
                </a:cubicBezTo>
                <a:lnTo>
                  <a:pt x="19199" y="20967"/>
                </a:lnTo>
                <a:cubicBezTo>
                  <a:pt x="19168" y="20967"/>
                  <a:pt x="19107" y="20928"/>
                  <a:pt x="19013" y="20851"/>
                </a:cubicBezTo>
                <a:cubicBezTo>
                  <a:pt x="18919" y="20772"/>
                  <a:pt x="18822" y="20685"/>
                  <a:pt x="18726" y="20586"/>
                </a:cubicBezTo>
                <a:cubicBezTo>
                  <a:pt x="18629" y="20487"/>
                  <a:pt x="18533" y="20391"/>
                  <a:pt x="18438" y="20295"/>
                </a:cubicBezTo>
                <a:cubicBezTo>
                  <a:pt x="18344" y="20199"/>
                  <a:pt x="18283" y="20137"/>
                  <a:pt x="18253" y="20100"/>
                </a:cubicBezTo>
                <a:cubicBezTo>
                  <a:pt x="17975" y="20208"/>
                  <a:pt x="17681" y="20295"/>
                  <a:pt x="17372" y="20357"/>
                </a:cubicBezTo>
                <a:cubicBezTo>
                  <a:pt x="17358" y="20411"/>
                  <a:pt x="17323" y="20510"/>
                  <a:pt x="17273" y="20648"/>
                </a:cubicBezTo>
                <a:cubicBezTo>
                  <a:pt x="17219" y="20786"/>
                  <a:pt x="17160" y="20925"/>
                  <a:pt x="17097" y="21060"/>
                </a:cubicBezTo>
                <a:cubicBezTo>
                  <a:pt x="17033" y="21196"/>
                  <a:pt x="16972" y="21320"/>
                  <a:pt x="16911" y="21430"/>
                </a:cubicBezTo>
                <a:cubicBezTo>
                  <a:pt x="16852" y="21546"/>
                  <a:pt x="16798" y="21599"/>
                  <a:pt x="16753" y="21599"/>
                </a:cubicBezTo>
                <a:cubicBezTo>
                  <a:pt x="16709" y="21599"/>
                  <a:pt x="16577" y="21568"/>
                  <a:pt x="16360" y="21498"/>
                </a:cubicBezTo>
                <a:cubicBezTo>
                  <a:pt x="16141" y="21430"/>
                  <a:pt x="15906" y="21348"/>
                  <a:pt x="15654" y="21247"/>
                </a:cubicBezTo>
                <a:cubicBezTo>
                  <a:pt x="15405" y="21148"/>
                  <a:pt x="15179" y="21043"/>
                  <a:pt x="14979" y="20930"/>
                </a:cubicBezTo>
                <a:cubicBezTo>
                  <a:pt x="14778" y="20817"/>
                  <a:pt x="14680" y="20719"/>
                  <a:pt x="14680" y="20628"/>
                </a:cubicBezTo>
                <a:cubicBezTo>
                  <a:pt x="14680" y="20419"/>
                  <a:pt x="14698" y="20205"/>
                  <a:pt x="14736" y="19984"/>
                </a:cubicBezTo>
                <a:cubicBezTo>
                  <a:pt x="14774" y="19764"/>
                  <a:pt x="14809" y="19555"/>
                  <a:pt x="14837" y="19355"/>
                </a:cubicBezTo>
                <a:cubicBezTo>
                  <a:pt x="14717" y="19247"/>
                  <a:pt x="14611" y="19129"/>
                  <a:pt x="14517" y="18999"/>
                </a:cubicBezTo>
                <a:cubicBezTo>
                  <a:pt x="14423" y="18869"/>
                  <a:pt x="14338" y="18731"/>
                  <a:pt x="14263" y="18587"/>
                </a:cubicBezTo>
                <a:cubicBezTo>
                  <a:pt x="14091" y="18607"/>
                  <a:pt x="13919" y="18618"/>
                  <a:pt x="13750" y="18629"/>
                </a:cubicBezTo>
                <a:cubicBezTo>
                  <a:pt x="13583" y="18638"/>
                  <a:pt x="13413" y="18640"/>
                  <a:pt x="13251" y="18640"/>
                </a:cubicBezTo>
                <a:lnTo>
                  <a:pt x="13086" y="18640"/>
                </a:lnTo>
                <a:cubicBezTo>
                  <a:pt x="13037" y="18640"/>
                  <a:pt x="13006" y="18590"/>
                  <a:pt x="12990" y="18491"/>
                </a:cubicBezTo>
                <a:cubicBezTo>
                  <a:pt x="12976" y="18417"/>
                  <a:pt x="12945" y="18259"/>
                  <a:pt x="12900" y="18011"/>
                </a:cubicBezTo>
                <a:cubicBezTo>
                  <a:pt x="12855" y="17762"/>
                  <a:pt x="12804" y="17503"/>
                  <a:pt x="12747" y="17229"/>
                </a:cubicBezTo>
                <a:cubicBezTo>
                  <a:pt x="12691" y="16952"/>
                  <a:pt x="12644" y="16704"/>
                  <a:pt x="12608" y="16478"/>
                </a:cubicBezTo>
                <a:cubicBezTo>
                  <a:pt x="12568" y="16252"/>
                  <a:pt x="12552" y="16122"/>
                  <a:pt x="12552" y="16085"/>
                </a:cubicBezTo>
                <a:cubicBezTo>
                  <a:pt x="12552" y="16032"/>
                  <a:pt x="12601" y="15973"/>
                  <a:pt x="12702" y="15910"/>
                </a:cubicBezTo>
                <a:cubicBezTo>
                  <a:pt x="12804" y="15848"/>
                  <a:pt x="12921" y="15783"/>
                  <a:pt x="13053" y="15713"/>
                </a:cubicBezTo>
                <a:cubicBezTo>
                  <a:pt x="13183" y="15645"/>
                  <a:pt x="13310" y="15591"/>
                  <a:pt x="13430" y="15546"/>
                </a:cubicBezTo>
                <a:cubicBezTo>
                  <a:pt x="13550" y="15501"/>
                  <a:pt x="13632" y="15470"/>
                  <a:pt x="13677" y="15453"/>
                </a:cubicBezTo>
                <a:cubicBezTo>
                  <a:pt x="13708" y="15241"/>
                  <a:pt x="13743" y="15069"/>
                  <a:pt x="13785" y="14922"/>
                </a:cubicBezTo>
                <a:cubicBezTo>
                  <a:pt x="13825" y="14778"/>
                  <a:pt x="13884" y="14614"/>
                  <a:pt x="13959" y="14422"/>
                </a:cubicBezTo>
                <a:cubicBezTo>
                  <a:pt x="13929" y="14388"/>
                  <a:pt x="13882" y="14309"/>
                  <a:pt x="13813" y="14194"/>
                </a:cubicBezTo>
                <a:cubicBezTo>
                  <a:pt x="13745" y="14075"/>
                  <a:pt x="13677" y="13951"/>
                  <a:pt x="13604" y="13824"/>
                </a:cubicBezTo>
                <a:cubicBezTo>
                  <a:pt x="13533" y="13694"/>
                  <a:pt x="13470" y="13567"/>
                  <a:pt x="13418" y="13445"/>
                </a:cubicBezTo>
                <a:cubicBezTo>
                  <a:pt x="13366" y="13324"/>
                  <a:pt x="13340" y="13242"/>
                  <a:pt x="13340" y="13208"/>
                </a:cubicBezTo>
                <a:cubicBezTo>
                  <a:pt x="13340" y="13172"/>
                  <a:pt x="13409" y="13064"/>
                  <a:pt x="13547" y="12886"/>
                </a:cubicBezTo>
                <a:cubicBezTo>
                  <a:pt x="13686" y="12714"/>
                  <a:pt x="13849" y="12531"/>
                  <a:pt x="14032" y="12336"/>
                </a:cubicBezTo>
                <a:cubicBezTo>
                  <a:pt x="14216" y="12144"/>
                  <a:pt x="14392" y="11960"/>
                  <a:pt x="14562" y="11796"/>
                </a:cubicBezTo>
                <a:cubicBezTo>
                  <a:pt x="14731" y="11627"/>
                  <a:pt x="14837" y="11517"/>
                  <a:pt x="14882" y="11466"/>
                </a:cubicBezTo>
                <a:lnTo>
                  <a:pt x="14974" y="11410"/>
                </a:lnTo>
                <a:cubicBezTo>
                  <a:pt x="15004" y="11410"/>
                  <a:pt x="15066" y="11449"/>
                  <a:pt x="15160" y="11525"/>
                </a:cubicBezTo>
                <a:cubicBezTo>
                  <a:pt x="15254" y="11599"/>
                  <a:pt x="15348" y="11689"/>
                  <a:pt x="15447" y="11788"/>
                </a:cubicBezTo>
                <a:cubicBezTo>
                  <a:pt x="15543" y="11887"/>
                  <a:pt x="15640" y="11983"/>
                  <a:pt x="15734" y="12076"/>
                </a:cubicBezTo>
                <a:cubicBezTo>
                  <a:pt x="15828" y="12175"/>
                  <a:pt x="15889" y="12237"/>
                  <a:pt x="15920" y="12276"/>
                </a:cubicBezTo>
                <a:cubicBezTo>
                  <a:pt x="16184" y="12166"/>
                  <a:pt x="16468" y="12082"/>
                  <a:pt x="16777" y="12017"/>
                </a:cubicBezTo>
                <a:cubicBezTo>
                  <a:pt x="16791" y="11963"/>
                  <a:pt x="16826" y="11867"/>
                  <a:pt x="16878" y="11726"/>
                </a:cubicBezTo>
                <a:cubicBezTo>
                  <a:pt x="16930" y="11587"/>
                  <a:pt x="16991" y="11449"/>
                  <a:pt x="17064" y="11316"/>
                </a:cubicBezTo>
                <a:cubicBezTo>
                  <a:pt x="17135" y="11178"/>
                  <a:pt x="17200" y="11057"/>
                  <a:pt x="17262" y="10941"/>
                </a:cubicBezTo>
                <a:cubicBezTo>
                  <a:pt x="17320" y="10831"/>
                  <a:pt x="17372" y="10774"/>
                  <a:pt x="17419" y="10774"/>
                </a:cubicBezTo>
                <a:cubicBezTo>
                  <a:pt x="17448" y="10774"/>
                  <a:pt x="17575" y="10805"/>
                  <a:pt x="17803" y="10870"/>
                </a:cubicBezTo>
                <a:cubicBezTo>
                  <a:pt x="18027" y="10929"/>
                  <a:pt x="18264" y="11014"/>
                  <a:pt x="18516" y="11119"/>
                </a:cubicBezTo>
                <a:cubicBezTo>
                  <a:pt x="18768" y="11223"/>
                  <a:pt x="18996" y="11328"/>
                  <a:pt x="19199" y="11438"/>
                </a:cubicBezTo>
                <a:cubicBezTo>
                  <a:pt x="19401" y="11545"/>
                  <a:pt x="19502" y="11647"/>
                  <a:pt x="19502" y="11745"/>
                </a:cubicBezTo>
                <a:cubicBezTo>
                  <a:pt x="19502" y="11954"/>
                  <a:pt x="19481" y="12166"/>
                  <a:pt x="19441" y="12384"/>
                </a:cubicBezTo>
                <a:cubicBezTo>
                  <a:pt x="19399" y="12598"/>
                  <a:pt x="19363" y="12810"/>
                  <a:pt x="19333" y="13016"/>
                </a:cubicBezTo>
                <a:cubicBezTo>
                  <a:pt x="19453" y="13123"/>
                  <a:pt x="19561" y="13245"/>
                  <a:pt x="19655" y="13375"/>
                </a:cubicBezTo>
                <a:cubicBezTo>
                  <a:pt x="19749" y="13505"/>
                  <a:pt x="19834" y="13643"/>
                  <a:pt x="19910" y="13787"/>
                </a:cubicBezTo>
                <a:cubicBezTo>
                  <a:pt x="20095" y="13770"/>
                  <a:pt x="20281" y="13756"/>
                  <a:pt x="20465" y="13747"/>
                </a:cubicBezTo>
                <a:cubicBezTo>
                  <a:pt x="20651" y="13736"/>
                  <a:pt x="20830" y="13733"/>
                  <a:pt x="21002" y="13733"/>
                </a:cubicBezTo>
                <a:cubicBezTo>
                  <a:pt x="21061" y="13733"/>
                  <a:pt x="21129" y="13852"/>
                  <a:pt x="21204" y="14092"/>
                </a:cubicBezTo>
                <a:cubicBezTo>
                  <a:pt x="21279" y="14332"/>
                  <a:pt x="21345" y="14603"/>
                  <a:pt x="21402" y="14911"/>
                </a:cubicBezTo>
                <a:cubicBezTo>
                  <a:pt x="21458" y="15216"/>
                  <a:pt x="21505" y="15507"/>
                  <a:pt x="21543" y="15783"/>
                </a:cubicBezTo>
                <a:cubicBezTo>
                  <a:pt x="21581" y="16057"/>
                  <a:pt x="21599" y="16235"/>
                  <a:pt x="21599" y="16314"/>
                </a:cubicBezTo>
                <a:cubicBezTo>
                  <a:pt x="21599" y="16371"/>
                  <a:pt x="21548" y="16427"/>
                  <a:pt x="21447" y="16492"/>
                </a:cubicBezTo>
                <a:cubicBezTo>
                  <a:pt x="21345" y="16554"/>
                  <a:pt x="21235" y="16613"/>
                  <a:pt x="21115" y="16664"/>
                </a:cubicBezTo>
                <a:cubicBezTo>
                  <a:pt x="20995" y="16721"/>
                  <a:pt x="20872" y="16777"/>
                  <a:pt x="20747" y="16836"/>
                </a:cubicBezTo>
                <a:cubicBezTo>
                  <a:pt x="20623" y="16893"/>
                  <a:pt x="20540" y="16932"/>
                  <a:pt x="20496" y="16952"/>
                </a:cubicBezTo>
                <a:moveTo>
                  <a:pt x="20514" y="6070"/>
                </a:moveTo>
                <a:cubicBezTo>
                  <a:pt x="20416" y="6395"/>
                  <a:pt x="20300" y="6677"/>
                  <a:pt x="20164" y="6920"/>
                </a:cubicBezTo>
                <a:cubicBezTo>
                  <a:pt x="20180" y="6959"/>
                  <a:pt x="20211" y="7030"/>
                  <a:pt x="20256" y="7143"/>
                </a:cubicBezTo>
                <a:cubicBezTo>
                  <a:pt x="20300" y="7256"/>
                  <a:pt x="20352" y="7377"/>
                  <a:pt x="20409" y="7510"/>
                </a:cubicBezTo>
                <a:cubicBezTo>
                  <a:pt x="20463" y="7640"/>
                  <a:pt x="20510" y="7758"/>
                  <a:pt x="20550" y="7869"/>
                </a:cubicBezTo>
                <a:cubicBezTo>
                  <a:pt x="20585" y="7973"/>
                  <a:pt x="20604" y="8041"/>
                  <a:pt x="20604" y="8058"/>
                </a:cubicBezTo>
                <a:cubicBezTo>
                  <a:pt x="20604" y="8111"/>
                  <a:pt x="20519" y="8216"/>
                  <a:pt x="20352" y="8374"/>
                </a:cubicBezTo>
                <a:cubicBezTo>
                  <a:pt x="20183" y="8532"/>
                  <a:pt x="19994" y="8696"/>
                  <a:pt x="19787" y="8862"/>
                </a:cubicBezTo>
                <a:cubicBezTo>
                  <a:pt x="19580" y="9026"/>
                  <a:pt x="19387" y="9176"/>
                  <a:pt x="19208" y="9309"/>
                </a:cubicBezTo>
                <a:cubicBezTo>
                  <a:pt x="19027" y="9439"/>
                  <a:pt x="18930" y="9501"/>
                  <a:pt x="18914" y="9501"/>
                </a:cubicBezTo>
                <a:cubicBezTo>
                  <a:pt x="18886" y="9501"/>
                  <a:pt x="18832" y="9461"/>
                  <a:pt x="18756" y="9374"/>
                </a:cubicBezTo>
                <a:cubicBezTo>
                  <a:pt x="18683" y="9289"/>
                  <a:pt x="18601" y="9193"/>
                  <a:pt x="18514" y="9083"/>
                </a:cubicBezTo>
                <a:cubicBezTo>
                  <a:pt x="18429" y="8978"/>
                  <a:pt x="18351" y="8871"/>
                  <a:pt x="18283" y="8766"/>
                </a:cubicBezTo>
                <a:cubicBezTo>
                  <a:pt x="18215" y="8662"/>
                  <a:pt x="18168" y="8591"/>
                  <a:pt x="18137" y="8558"/>
                </a:cubicBezTo>
                <a:cubicBezTo>
                  <a:pt x="18031" y="8592"/>
                  <a:pt x="17925" y="8620"/>
                  <a:pt x="17815" y="8639"/>
                </a:cubicBezTo>
                <a:cubicBezTo>
                  <a:pt x="17706" y="8656"/>
                  <a:pt x="17596" y="8656"/>
                  <a:pt x="17483" y="8639"/>
                </a:cubicBezTo>
                <a:lnTo>
                  <a:pt x="17325" y="8639"/>
                </a:lnTo>
                <a:cubicBezTo>
                  <a:pt x="17297" y="8673"/>
                  <a:pt x="17250" y="8750"/>
                  <a:pt x="17191" y="8862"/>
                </a:cubicBezTo>
                <a:cubicBezTo>
                  <a:pt x="17130" y="8973"/>
                  <a:pt x="17066" y="9091"/>
                  <a:pt x="16993" y="9213"/>
                </a:cubicBezTo>
                <a:cubicBezTo>
                  <a:pt x="16923" y="9334"/>
                  <a:pt x="16852" y="9441"/>
                  <a:pt x="16784" y="9529"/>
                </a:cubicBezTo>
                <a:cubicBezTo>
                  <a:pt x="16718" y="9619"/>
                  <a:pt x="16668" y="9667"/>
                  <a:pt x="16638" y="9667"/>
                </a:cubicBezTo>
                <a:cubicBezTo>
                  <a:pt x="16610" y="9667"/>
                  <a:pt x="16494" y="9616"/>
                  <a:pt x="16301" y="9518"/>
                </a:cubicBezTo>
                <a:cubicBezTo>
                  <a:pt x="16106" y="9419"/>
                  <a:pt x="15901" y="9303"/>
                  <a:pt x="15687" y="9170"/>
                </a:cubicBezTo>
                <a:cubicBezTo>
                  <a:pt x="15473" y="9040"/>
                  <a:pt x="15277" y="8911"/>
                  <a:pt x="15101" y="8778"/>
                </a:cubicBezTo>
                <a:cubicBezTo>
                  <a:pt x="14924" y="8648"/>
                  <a:pt x="14835" y="8558"/>
                  <a:pt x="14835" y="8504"/>
                </a:cubicBezTo>
                <a:cubicBezTo>
                  <a:pt x="14835" y="8487"/>
                  <a:pt x="14847" y="8419"/>
                  <a:pt x="14868" y="8306"/>
                </a:cubicBezTo>
                <a:cubicBezTo>
                  <a:pt x="14891" y="8194"/>
                  <a:pt x="14922" y="8072"/>
                  <a:pt x="14960" y="7948"/>
                </a:cubicBezTo>
                <a:cubicBezTo>
                  <a:pt x="14997" y="7824"/>
                  <a:pt x="15030" y="7699"/>
                  <a:pt x="15061" y="7578"/>
                </a:cubicBezTo>
                <a:cubicBezTo>
                  <a:pt x="15091" y="7457"/>
                  <a:pt x="15113" y="7378"/>
                  <a:pt x="15129" y="7341"/>
                </a:cubicBezTo>
                <a:cubicBezTo>
                  <a:pt x="14957" y="7132"/>
                  <a:pt x="14814" y="6866"/>
                  <a:pt x="14701" y="6542"/>
                </a:cubicBezTo>
                <a:cubicBezTo>
                  <a:pt x="14303" y="6525"/>
                  <a:pt x="14021" y="6502"/>
                  <a:pt x="13856" y="6474"/>
                </a:cubicBezTo>
                <a:cubicBezTo>
                  <a:pt x="13691" y="6446"/>
                  <a:pt x="13580" y="6364"/>
                  <a:pt x="13529" y="6226"/>
                </a:cubicBezTo>
                <a:cubicBezTo>
                  <a:pt x="13477" y="6084"/>
                  <a:pt x="13458" y="5850"/>
                  <a:pt x="13472" y="5514"/>
                </a:cubicBezTo>
                <a:cubicBezTo>
                  <a:pt x="13489" y="5184"/>
                  <a:pt x="13472" y="4692"/>
                  <a:pt x="13427" y="4043"/>
                </a:cubicBezTo>
                <a:cubicBezTo>
                  <a:pt x="13427" y="3986"/>
                  <a:pt x="13475" y="3936"/>
                  <a:pt x="13569" y="3879"/>
                </a:cubicBezTo>
                <a:cubicBezTo>
                  <a:pt x="13663" y="3826"/>
                  <a:pt x="13773" y="3783"/>
                  <a:pt x="13901" y="3744"/>
                </a:cubicBezTo>
                <a:cubicBezTo>
                  <a:pt x="14028" y="3707"/>
                  <a:pt x="14155" y="3684"/>
                  <a:pt x="14279" y="3665"/>
                </a:cubicBezTo>
                <a:cubicBezTo>
                  <a:pt x="14402" y="3645"/>
                  <a:pt x="14487" y="3628"/>
                  <a:pt x="14531" y="3608"/>
                </a:cubicBezTo>
                <a:cubicBezTo>
                  <a:pt x="14607" y="3314"/>
                  <a:pt x="14722" y="3024"/>
                  <a:pt x="14880" y="2747"/>
                </a:cubicBezTo>
                <a:cubicBezTo>
                  <a:pt x="14866" y="2707"/>
                  <a:pt x="14835" y="2631"/>
                  <a:pt x="14790" y="2510"/>
                </a:cubicBezTo>
                <a:cubicBezTo>
                  <a:pt x="14746" y="2388"/>
                  <a:pt x="14698" y="2264"/>
                  <a:pt x="14649" y="2137"/>
                </a:cubicBezTo>
                <a:cubicBezTo>
                  <a:pt x="14602" y="2010"/>
                  <a:pt x="14557" y="1897"/>
                  <a:pt x="14522" y="1792"/>
                </a:cubicBezTo>
                <a:cubicBezTo>
                  <a:pt x="14482" y="1688"/>
                  <a:pt x="14465" y="1617"/>
                  <a:pt x="14465" y="1584"/>
                </a:cubicBezTo>
                <a:cubicBezTo>
                  <a:pt x="14465" y="1527"/>
                  <a:pt x="14545" y="1428"/>
                  <a:pt x="14705" y="1279"/>
                </a:cubicBezTo>
                <a:cubicBezTo>
                  <a:pt x="14868" y="1129"/>
                  <a:pt x="15051" y="971"/>
                  <a:pt x="15259" y="804"/>
                </a:cubicBezTo>
                <a:cubicBezTo>
                  <a:pt x="15463" y="641"/>
                  <a:pt x="15659" y="491"/>
                  <a:pt x="15840" y="367"/>
                </a:cubicBezTo>
                <a:cubicBezTo>
                  <a:pt x="16019" y="240"/>
                  <a:pt x="16125" y="177"/>
                  <a:pt x="16153" y="177"/>
                </a:cubicBezTo>
                <a:cubicBezTo>
                  <a:pt x="16184" y="177"/>
                  <a:pt x="16233" y="217"/>
                  <a:pt x="16301" y="296"/>
                </a:cubicBezTo>
                <a:cubicBezTo>
                  <a:pt x="16367" y="381"/>
                  <a:pt x="16445" y="477"/>
                  <a:pt x="16532" y="590"/>
                </a:cubicBezTo>
                <a:cubicBezTo>
                  <a:pt x="16619" y="700"/>
                  <a:pt x="16694" y="807"/>
                  <a:pt x="16763" y="906"/>
                </a:cubicBezTo>
                <a:cubicBezTo>
                  <a:pt x="16829" y="1005"/>
                  <a:pt x="16878" y="1072"/>
                  <a:pt x="16909" y="1109"/>
                </a:cubicBezTo>
                <a:cubicBezTo>
                  <a:pt x="17014" y="1072"/>
                  <a:pt x="17123" y="1047"/>
                  <a:pt x="17229" y="1027"/>
                </a:cubicBezTo>
                <a:cubicBezTo>
                  <a:pt x="17339" y="1007"/>
                  <a:pt x="17450" y="1007"/>
                  <a:pt x="17563" y="1027"/>
                </a:cubicBezTo>
                <a:lnTo>
                  <a:pt x="17721" y="1027"/>
                </a:lnTo>
                <a:cubicBezTo>
                  <a:pt x="17735" y="993"/>
                  <a:pt x="17777" y="917"/>
                  <a:pt x="17845" y="804"/>
                </a:cubicBezTo>
                <a:cubicBezTo>
                  <a:pt x="17911" y="691"/>
                  <a:pt x="17982" y="578"/>
                  <a:pt x="18052" y="460"/>
                </a:cubicBezTo>
                <a:cubicBezTo>
                  <a:pt x="18123" y="341"/>
                  <a:pt x="18189" y="237"/>
                  <a:pt x="18250" y="144"/>
                </a:cubicBezTo>
                <a:cubicBezTo>
                  <a:pt x="18309" y="50"/>
                  <a:pt x="18354" y="0"/>
                  <a:pt x="18384" y="0"/>
                </a:cubicBezTo>
                <a:cubicBezTo>
                  <a:pt x="18415" y="0"/>
                  <a:pt x="18528" y="53"/>
                  <a:pt x="18723" y="158"/>
                </a:cubicBezTo>
                <a:cubicBezTo>
                  <a:pt x="18919" y="259"/>
                  <a:pt x="19128" y="378"/>
                  <a:pt x="19349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1" y="1019"/>
                  <a:pt x="20211" y="1109"/>
                  <a:pt x="20211" y="1163"/>
                </a:cubicBezTo>
                <a:cubicBezTo>
                  <a:pt x="20211" y="1200"/>
                  <a:pt x="20197" y="1267"/>
                  <a:pt x="20164" y="1372"/>
                </a:cubicBezTo>
                <a:cubicBezTo>
                  <a:pt x="20136" y="1476"/>
                  <a:pt x="20105" y="1592"/>
                  <a:pt x="20074" y="1725"/>
                </a:cubicBezTo>
                <a:cubicBezTo>
                  <a:pt x="20046" y="1855"/>
                  <a:pt x="20013" y="1979"/>
                  <a:pt x="19980" y="2095"/>
                </a:cubicBezTo>
                <a:cubicBezTo>
                  <a:pt x="19945" y="2213"/>
                  <a:pt x="19921" y="2289"/>
                  <a:pt x="19907" y="2326"/>
                </a:cubicBezTo>
                <a:cubicBezTo>
                  <a:pt x="20058" y="2552"/>
                  <a:pt x="20204" y="2823"/>
                  <a:pt x="20345" y="3136"/>
                </a:cubicBezTo>
                <a:cubicBezTo>
                  <a:pt x="20729" y="3173"/>
                  <a:pt x="21006" y="3204"/>
                  <a:pt x="21181" y="3232"/>
                </a:cubicBezTo>
                <a:cubicBezTo>
                  <a:pt x="21352" y="3258"/>
                  <a:pt x="21461" y="3342"/>
                  <a:pt x="21505" y="3478"/>
                </a:cubicBezTo>
                <a:cubicBezTo>
                  <a:pt x="21550" y="3622"/>
                  <a:pt x="21571" y="3853"/>
                  <a:pt x="21562" y="4184"/>
                </a:cubicBezTo>
                <a:cubicBezTo>
                  <a:pt x="21555" y="4514"/>
                  <a:pt x="21567" y="4994"/>
                  <a:pt x="21597" y="5624"/>
                </a:cubicBezTo>
                <a:cubicBezTo>
                  <a:pt x="21597" y="5677"/>
                  <a:pt x="21550" y="5734"/>
                  <a:pt x="21456" y="5793"/>
                </a:cubicBezTo>
                <a:cubicBezTo>
                  <a:pt x="21362" y="5850"/>
                  <a:pt x="21254" y="5901"/>
                  <a:pt x="21136" y="5934"/>
                </a:cubicBezTo>
                <a:cubicBezTo>
                  <a:pt x="21013" y="5971"/>
                  <a:pt x="20893" y="5999"/>
                  <a:pt x="20769" y="6016"/>
                </a:cubicBezTo>
                <a:cubicBezTo>
                  <a:pt x="20646" y="6033"/>
                  <a:pt x="20559" y="6053"/>
                  <a:pt x="20514" y="6070"/>
                </a:cubicBezTo>
                <a:moveTo>
                  <a:pt x="15739" y="16167"/>
                </a:moveTo>
                <a:cubicBezTo>
                  <a:pt x="15739" y="16610"/>
                  <a:pt x="15868" y="16991"/>
                  <a:pt x="16129" y="17316"/>
                </a:cubicBezTo>
                <a:cubicBezTo>
                  <a:pt x="16388" y="17641"/>
                  <a:pt x="16704" y="17802"/>
                  <a:pt x="17080" y="17802"/>
                </a:cubicBezTo>
                <a:cubicBezTo>
                  <a:pt x="17448" y="17802"/>
                  <a:pt x="17765" y="17646"/>
                  <a:pt x="18034" y="17339"/>
                </a:cubicBezTo>
                <a:cubicBezTo>
                  <a:pt x="18300" y="17022"/>
                  <a:pt x="18434" y="16638"/>
                  <a:pt x="18434" y="16167"/>
                </a:cubicBezTo>
                <a:cubicBezTo>
                  <a:pt x="18434" y="15724"/>
                  <a:pt x="18302" y="15351"/>
                  <a:pt x="18043" y="15037"/>
                </a:cubicBezTo>
                <a:cubicBezTo>
                  <a:pt x="17784" y="14727"/>
                  <a:pt x="17464" y="14572"/>
                  <a:pt x="17080" y="14572"/>
                </a:cubicBezTo>
                <a:cubicBezTo>
                  <a:pt x="16713" y="14572"/>
                  <a:pt x="16395" y="14727"/>
                  <a:pt x="16134" y="15037"/>
                </a:cubicBezTo>
                <a:cubicBezTo>
                  <a:pt x="15868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8"/>
                  <a:pt x="16410" y="5601"/>
                  <a:pt x="16647" y="5886"/>
                </a:cubicBezTo>
                <a:cubicBezTo>
                  <a:pt x="16883" y="6172"/>
                  <a:pt x="17172" y="6313"/>
                  <a:pt x="17509" y="6313"/>
                </a:cubicBezTo>
                <a:cubicBezTo>
                  <a:pt x="17862" y="6313"/>
                  <a:pt x="18158" y="6172"/>
                  <a:pt x="18398" y="5886"/>
                </a:cubicBezTo>
                <a:cubicBezTo>
                  <a:pt x="18639" y="5601"/>
                  <a:pt x="18759" y="5257"/>
                  <a:pt x="18759" y="4853"/>
                </a:cubicBezTo>
                <a:cubicBezTo>
                  <a:pt x="18759" y="4429"/>
                  <a:pt x="18641" y="4074"/>
                  <a:pt x="18403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7" y="3786"/>
                </a:cubicBezTo>
                <a:cubicBezTo>
                  <a:pt x="16407" y="4074"/>
                  <a:pt x="16292" y="4421"/>
                  <a:pt x="16292" y="4825"/>
                </a:cubicBezTo>
              </a:path>
            </a:pathLst>
          </a:custGeom>
          <a:solidFill>
            <a:srgbClr val="D7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675" name="AutoShape 128"/>
          <p:cNvSpPr>
            <a:spLocks noChangeAspect="1" noChangeArrowheads="1"/>
          </p:cNvSpPr>
          <p:nvPr/>
        </p:nvSpPr>
        <p:spPr bwMode="auto">
          <a:xfrm>
            <a:off x="4765675" y="3074035"/>
            <a:ext cx="612140" cy="596265"/>
          </a:xfrm>
          <a:custGeom>
            <a:avLst/>
            <a:gdLst>
              <a:gd name="T0" fmla="*/ 1419688 w 21600"/>
              <a:gd name="T1" fmla="*/ 1347817 h 21600"/>
              <a:gd name="T2" fmla="*/ 1419688 w 21600"/>
              <a:gd name="T3" fmla="*/ 1347817 h 21600"/>
              <a:gd name="T4" fmla="*/ 1419688 w 21600"/>
              <a:gd name="T5" fmla="*/ 1347817 h 21600"/>
              <a:gd name="T6" fmla="*/ 1419688 w 21600"/>
              <a:gd name="T7" fmla="*/ 134781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670" name="AutoShape 123"/>
          <p:cNvSpPr>
            <a:spLocks noChangeAspect="1" noChangeArrowheads="1"/>
          </p:cNvSpPr>
          <p:nvPr/>
        </p:nvSpPr>
        <p:spPr bwMode="auto">
          <a:xfrm>
            <a:off x="6910705" y="4980940"/>
            <a:ext cx="612140" cy="584200"/>
          </a:xfrm>
          <a:custGeom>
            <a:avLst/>
            <a:gdLst>
              <a:gd name="T0" fmla="*/ 1786582 w 21600"/>
              <a:gd name="T1" fmla="*/ 1626953 h 21600"/>
              <a:gd name="T2" fmla="*/ 1786582 w 21600"/>
              <a:gd name="T3" fmla="*/ 1626953 h 21600"/>
              <a:gd name="T4" fmla="*/ 1786582 w 21600"/>
              <a:gd name="T5" fmla="*/ 1626953 h 21600"/>
              <a:gd name="T6" fmla="*/ 1786582 w 21600"/>
              <a:gd name="T7" fmla="*/ 16269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607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88510" y="515620"/>
            <a:ext cx="3014345" cy="534035"/>
            <a:chOff x="2512" y="3762"/>
            <a:chExt cx="4747" cy="841"/>
          </a:xfrm>
        </p:grpSpPr>
        <p:grpSp>
          <p:nvGrpSpPr>
            <p:cNvPr id="3" name="组合 2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4" name="圆角矩形 3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3426" y="3762"/>
              <a:ext cx="3833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1.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设计背景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14" name="圆角矩形 13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 flipH="1">
            <a:off x="-364490" y="358775"/>
            <a:ext cx="1266190" cy="549275"/>
            <a:chOff x="10097" y="6479"/>
            <a:chExt cx="9117" cy="4317"/>
          </a:xfrm>
        </p:grpSpPr>
        <p:sp>
          <p:nvSpPr>
            <p:cNvPr id="39" name="矩形 38"/>
            <p:cNvSpPr/>
            <p:nvPr/>
          </p:nvSpPr>
          <p:spPr>
            <a:xfrm flipV="1">
              <a:off x="10097" y="9719"/>
              <a:ext cx="9117" cy="10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flipV="1">
              <a:off x="13401" y="8639"/>
              <a:ext cx="5813" cy="1077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flipV="1">
              <a:off x="11642" y="7559"/>
              <a:ext cx="7572" cy="1077"/>
            </a:xfrm>
            <a:prstGeom prst="rect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flipV="1">
              <a:off x="14260" y="6479"/>
              <a:ext cx="4954" cy="1077"/>
            </a:xfrm>
            <a:prstGeom prst="rect">
              <a:avLst/>
            </a:prstGeom>
            <a:solidFill>
              <a:srgbClr val="C3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976880" y="1266825"/>
            <a:ext cx="651827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b="1" spc="120" dirty="0">
                <a:solidFill>
                  <a:srgbClr val="385723"/>
                </a:solidFill>
                <a:latin typeface="汉仪文黑-55简" panose="00020600040101010101" charset="-122"/>
                <a:ea typeface="汉仪文黑-55简" panose="00020600040101010101" charset="-122"/>
              </a:rPr>
              <a:t>医疗可视化技术通过将复杂的数据转化为直观的图表和图像，帮助医生、研究人员和医疗机构更好地理解和分析大量医疗数据，从而提升诊断准确性、优化治疗方案并提高医疗效率。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-11430" y="-15240"/>
            <a:ext cx="12207875" cy="6873240"/>
            <a:chOff x="0" y="-24"/>
            <a:chExt cx="19225" cy="10824"/>
          </a:xfrm>
        </p:grpSpPr>
        <p:sp>
          <p:nvSpPr>
            <p:cNvPr id="14" name="任意多边形 13"/>
            <p:cNvSpPr/>
            <p:nvPr/>
          </p:nvSpPr>
          <p:spPr>
            <a:xfrm rot="16200000">
              <a:off x="3538" y="-3538"/>
              <a:ext cx="10800" cy="17876"/>
            </a:xfrm>
            <a:custGeom>
              <a:avLst/>
              <a:gdLst>
                <a:gd name="adj1" fmla="val 12500"/>
                <a:gd name="adj2" fmla="val -4097"/>
                <a:gd name="a1" fmla="pin 0 adj1 20000"/>
                <a:gd name="a2" fmla="pin -10000 adj2 10000"/>
                <a:gd name="y1" fmla="*/ h a1 100000"/>
                <a:gd name="dy2" fmla="*/ y1 10 3"/>
                <a:gd name="y2" fmla="+- y1 0 dy2"/>
                <a:gd name="y3" fmla="+- y1 dy2 0"/>
                <a:gd name="y4" fmla="+- b 0 y1"/>
                <a:gd name="y5" fmla="+- y4 0 dy2"/>
                <a:gd name="y6" fmla="+- y4 dy2 0"/>
                <a:gd name="dx1" fmla="*/ w a2 100000"/>
                <a:gd name="of2" fmla="*/ w a2 50000"/>
                <a:gd name="x1" fmla="abs dx1"/>
                <a:gd name="dx2" fmla="?: of2 0 of2"/>
                <a:gd name="x2" fmla="+- l 0 dx2"/>
                <a:gd name="dx5" fmla="?: of2 of2 0"/>
                <a:gd name="x5" fmla="+- r 0 dx5"/>
                <a:gd name="dx3" fmla="+/ dx2 x5 3"/>
                <a:gd name="x3" fmla="+- x2 dx3 0"/>
                <a:gd name="x4" fmla="+/ x3 x5 2"/>
                <a:gd name="x6" fmla="+- l dx5 0"/>
                <a:gd name="x10" fmla="+- r dx2 0"/>
                <a:gd name="x7" fmla="+- x6 dx3 0"/>
                <a:gd name="x8" fmla="+/ x7 x10 2"/>
                <a:gd name="x9" fmla="+- r 0 x1"/>
                <a:gd name="xAdj" fmla="+- hc dx1 0"/>
                <a:gd name="xAdj2" fmla="+- hc 0 dx1"/>
                <a:gd name="il" fmla="max x2 x6"/>
                <a:gd name="ir" fmla="min x5 x10"/>
                <a:gd name="it" fmla="*/ h a1 50000"/>
                <a:gd name="ib" fmla="+- b 0 it"/>
              </a:gdLst>
              <a:ahLst/>
              <a:cxnLst>
                <a:cxn ang="cd4">
                  <a:pos x="xAdj2" y="y1"/>
                </a:cxn>
                <a:cxn ang="cd2">
                  <a:pos x="x1" y="vc"/>
                </a:cxn>
                <a:cxn ang="3">
                  <a:pos x="xAdj" y="y4"/>
                </a:cxn>
                <a:cxn ang="0">
                  <a:pos x="x9" y="vc"/>
                </a:cxn>
              </a:cxnLst>
              <a:rect l="l" t="t" r="r" b="b"/>
              <a:pathLst>
                <a:path w="10800" h="17876">
                  <a:moveTo>
                    <a:pt x="0" y="0"/>
                  </a:moveTo>
                  <a:lnTo>
                    <a:pt x="10800" y="0"/>
                  </a:lnTo>
                  <a:lnTo>
                    <a:pt x="10800" y="8475"/>
                  </a:lnTo>
                  <a:lnTo>
                    <a:pt x="10800" y="12677"/>
                  </a:lnTo>
                  <a:lnTo>
                    <a:pt x="10800" y="17089"/>
                  </a:lnTo>
                  <a:lnTo>
                    <a:pt x="10775" y="17107"/>
                  </a:lnTo>
                  <a:cubicBezTo>
                    <a:pt x="7194" y="19655"/>
                    <a:pt x="3614" y="15105"/>
                    <a:pt x="34" y="14464"/>
                  </a:cubicBezTo>
                  <a:lnTo>
                    <a:pt x="0" y="14458"/>
                  </a:lnTo>
                  <a:lnTo>
                    <a:pt x="0" y="8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gradFill>
                <a:gsLst>
                  <a:gs pos="0">
                    <a:srgbClr val="AFBCA7">
                      <a:alpha val="0"/>
                    </a:srgbClr>
                  </a:gs>
                  <a:gs pos="100000">
                    <a:srgbClr val="385723"/>
                  </a:gs>
                </a:gsLst>
                <a:lin ang="81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rcRect l="19921" t="57993"/>
            <a:stretch>
              <a:fillRect/>
            </a:stretch>
          </p:blipFill>
          <p:spPr>
            <a:xfrm rot="16200000">
              <a:off x="11542" y="3117"/>
              <a:ext cx="10824" cy="454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24" h="4542">
                  <a:moveTo>
                    <a:pt x="0" y="0"/>
                  </a:moveTo>
                  <a:lnTo>
                    <a:pt x="9" y="1"/>
                  </a:lnTo>
                  <a:cubicBezTo>
                    <a:pt x="3609" y="549"/>
                    <a:pt x="7210" y="5192"/>
                    <a:pt x="10810" y="2709"/>
                  </a:cubicBezTo>
                  <a:lnTo>
                    <a:pt x="10824" y="2699"/>
                  </a:lnTo>
                  <a:lnTo>
                    <a:pt x="10824" y="4542"/>
                  </a:lnTo>
                  <a:lnTo>
                    <a:pt x="0" y="4542"/>
                  </a:lnTo>
                  <a:lnTo>
                    <a:pt x="0" y="0"/>
                  </a:lnTo>
                  <a:close/>
                </a:path>
              </a:pathLst>
            </a:custGeom>
            <a:effectLst/>
          </p:spPr>
        </p:pic>
      </p:grpSp>
      <p:sp>
        <p:nvSpPr>
          <p:cNvPr id="20" name="文本框 19"/>
          <p:cNvSpPr txBox="1"/>
          <p:nvPr/>
        </p:nvSpPr>
        <p:spPr>
          <a:xfrm>
            <a:off x="6168390" y="2540635"/>
            <a:ext cx="5267960" cy="108839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5400" spc="11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设计思路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68390" y="3625215"/>
            <a:ext cx="4241165" cy="42354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pc="110">
                <a:solidFill>
                  <a:srgbClr val="385723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Procession</a:t>
            </a:r>
          </a:p>
        </p:txBody>
      </p:sp>
      <p:sp>
        <p:nvSpPr>
          <p:cNvPr id="9" name="矩形 8"/>
          <p:cNvSpPr/>
          <p:nvPr/>
        </p:nvSpPr>
        <p:spPr>
          <a:xfrm>
            <a:off x="6282690" y="4333240"/>
            <a:ext cx="1764000" cy="36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15" name="圆角矩形 14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椭圆 21"/>
          <p:cNvSpPr/>
          <p:nvPr/>
        </p:nvSpPr>
        <p:spPr>
          <a:xfrm rot="19440000" flipV="1">
            <a:off x="3137535" y="2297430"/>
            <a:ext cx="2764790" cy="922655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14700000" scaled="1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9440000" flipV="1">
            <a:off x="3096260" y="2319655"/>
            <a:ext cx="2849880" cy="951230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14700000" scaled="1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91460" y="1997075"/>
            <a:ext cx="26866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40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Part 02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175375" y="4592320"/>
            <a:ext cx="479298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Python绘体检，图表更清晰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 flipV="1">
            <a:off x="1433195" y="3316605"/>
            <a:ext cx="0" cy="5454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4919980" y="3316605"/>
            <a:ext cx="0" cy="5454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8406765" y="3316605"/>
            <a:ext cx="0" cy="5454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191510" y="4432300"/>
            <a:ext cx="0" cy="5454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78295" y="4432300"/>
            <a:ext cx="0" cy="5454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165080" y="4432300"/>
            <a:ext cx="0" cy="5454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7796530" y="3844290"/>
            <a:ext cx="2368550" cy="5886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038215" y="3844290"/>
            <a:ext cx="2368550" cy="5886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279265" y="3844290"/>
            <a:ext cx="2368550" cy="5886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520950" y="3843655"/>
            <a:ext cx="2368550" cy="5886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108075" y="3844290"/>
            <a:ext cx="2022475" cy="5886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91235" y="1687830"/>
            <a:ext cx="3288030" cy="1249045"/>
            <a:chOff x="2358" y="8125"/>
            <a:chExt cx="5178" cy="1967"/>
          </a:xfrm>
        </p:grpSpPr>
        <p:sp>
          <p:nvSpPr>
            <p:cNvPr id="10" name="文本框 9"/>
            <p:cNvSpPr txBox="1"/>
            <p:nvPr/>
          </p:nvSpPr>
          <p:spPr>
            <a:xfrm>
              <a:off x="2358" y="8125"/>
              <a:ext cx="1402" cy="531"/>
            </a:xfrm>
            <a:prstGeom prst="rect">
              <a:avLst/>
            </a:prstGeom>
            <a:noFill/>
          </p:spPr>
          <p:txBody>
            <a:bodyPr wrap="none" lIns="36195" rtlCol="0" anchor="t">
              <a:spAutoFit/>
            </a:bodyPr>
            <a:lstStyle/>
            <a:p>
              <a:pPr algn="l"/>
              <a:r>
                <a:rPr lang="en-US" altLang="zh-CN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STEP 1</a:t>
              </a:r>
              <a:r>
                <a:rPr lang="zh-CN" altLang="en-US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 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358" y="8728"/>
              <a:ext cx="5178" cy="1364"/>
            </a:xfrm>
            <a:prstGeom prst="rect">
              <a:avLst/>
            </a:prstGeom>
            <a:noFill/>
          </p:spPr>
          <p:txBody>
            <a:bodyPr wrap="square" lIns="36195" rtlCol="0" anchor="t">
              <a:spAutoFit/>
            </a:bodyPr>
            <a:lstStyle/>
            <a:p>
              <a:pPr marL="285750" indent="-285750" algn="l" fontAlgn="auto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  <a:sym typeface="+mn-ea"/>
                </a:rPr>
                <a:t>从文件（</a:t>
              </a:r>
              <a:r>
                <a:rPr lang="en-US" altLang="zh-CN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  <a:sym typeface="+mn-ea"/>
                </a:rPr>
                <a:t>CSV</a:t>
              </a:r>
              <a:r>
                <a:rPr lang="zh-CN" altLang="en-US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  <a:sym typeface="+mn-ea"/>
                </a:rPr>
                <a:t>）中读取体检数据。</a:t>
              </a:r>
            </a:p>
            <a:p>
              <a:pPr marL="285750" indent="-285750" algn="l" fontAlgn="auto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  <a:sym typeface="+mn-ea"/>
                </a:rPr>
                <a:t>数据包含多个个体的多个指标，例如身高、体重、血压等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687570" y="1687830"/>
            <a:ext cx="2975610" cy="990600"/>
            <a:chOff x="2358" y="8125"/>
            <a:chExt cx="4686" cy="1560"/>
          </a:xfrm>
        </p:grpSpPr>
        <p:sp>
          <p:nvSpPr>
            <p:cNvPr id="37" name="文本框 36"/>
            <p:cNvSpPr txBox="1"/>
            <p:nvPr/>
          </p:nvSpPr>
          <p:spPr>
            <a:xfrm>
              <a:off x="2358" y="8125"/>
              <a:ext cx="1290" cy="531"/>
            </a:xfrm>
            <a:prstGeom prst="rect">
              <a:avLst/>
            </a:prstGeom>
            <a:noFill/>
          </p:spPr>
          <p:txBody>
            <a:bodyPr wrap="none" lIns="36195" rtlCol="0" anchor="t">
              <a:spAutoFit/>
            </a:bodyPr>
            <a:lstStyle/>
            <a:p>
              <a:pPr algn="l"/>
              <a:r>
                <a:rPr lang="en-US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STEP 3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58" y="8728"/>
              <a:ext cx="4686" cy="957"/>
            </a:xfrm>
            <a:prstGeom prst="rect">
              <a:avLst/>
            </a:prstGeom>
            <a:noFill/>
          </p:spPr>
          <p:txBody>
            <a:bodyPr wrap="square" lIns="36195" rtlCol="0" anchor="t">
              <a:spAutoFit/>
            </a:bodyPr>
            <a:lstStyle/>
            <a:p>
              <a:pPr marL="285750" indent="-285750" algn="l" fontAlgn="auto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sym typeface="汉仪文黑-55简" panose="00020600040101010101" charset="-122"/>
                </a:rPr>
                <a:t>柱状图、饼状图、折线图等</a:t>
              </a:r>
            </a:p>
            <a:p>
              <a:pPr marL="285750" indent="-285750" algn="l" fontAlgn="auto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  <a:sym typeface="+mn-ea"/>
                </a:rPr>
                <a:t>功能不同，按需选用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052435" y="1677670"/>
            <a:ext cx="1857375" cy="732155"/>
            <a:chOff x="2358" y="8125"/>
            <a:chExt cx="2925" cy="1153"/>
          </a:xfrm>
        </p:grpSpPr>
        <p:sp>
          <p:nvSpPr>
            <p:cNvPr id="40" name="文本框 39"/>
            <p:cNvSpPr txBox="1"/>
            <p:nvPr/>
          </p:nvSpPr>
          <p:spPr>
            <a:xfrm>
              <a:off x="2358" y="8125"/>
              <a:ext cx="1402" cy="531"/>
            </a:xfrm>
            <a:prstGeom prst="rect">
              <a:avLst/>
            </a:prstGeom>
            <a:noFill/>
          </p:spPr>
          <p:txBody>
            <a:bodyPr wrap="none" lIns="36195" rtlCol="0" anchor="t">
              <a:spAutoFit/>
            </a:bodyPr>
            <a:lstStyle/>
            <a:p>
              <a:pPr algn="l"/>
              <a:r>
                <a:rPr lang="en-US" altLang="zh-CN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STEP 4</a:t>
              </a:r>
              <a:r>
                <a:rPr lang="zh-CN" altLang="en-US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 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358" y="8728"/>
              <a:ext cx="2925" cy="550"/>
            </a:xfrm>
            <a:prstGeom prst="rect">
              <a:avLst/>
            </a:prstGeom>
            <a:noFill/>
          </p:spPr>
          <p:txBody>
            <a:bodyPr wrap="square" lIns="36195" rtlCol="0" anchor="t">
              <a:spAutoFit/>
            </a:bodyPr>
            <a:lstStyle/>
            <a:p>
              <a:pPr algn="l" fontAlgn="auto">
                <a:lnSpc>
                  <a:spcPct val="120000"/>
                </a:lnSpc>
              </a:pPr>
              <a:endPara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汉仪文黑-55简" panose="00020600040101010101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602865" y="5041265"/>
            <a:ext cx="2790825" cy="1249045"/>
            <a:chOff x="2021" y="8125"/>
            <a:chExt cx="4395" cy="1967"/>
          </a:xfrm>
        </p:grpSpPr>
        <p:sp>
          <p:nvSpPr>
            <p:cNvPr id="43" name="文本框 42"/>
            <p:cNvSpPr txBox="1"/>
            <p:nvPr/>
          </p:nvSpPr>
          <p:spPr>
            <a:xfrm>
              <a:off x="2091" y="8125"/>
              <a:ext cx="1402" cy="531"/>
            </a:xfrm>
            <a:prstGeom prst="rect">
              <a:avLst/>
            </a:prstGeom>
            <a:noFill/>
          </p:spPr>
          <p:txBody>
            <a:bodyPr wrap="none" lIns="36195" rtlCol="0" anchor="t">
              <a:spAutoFit/>
            </a:bodyPr>
            <a:lstStyle/>
            <a:p>
              <a:pPr algn="l"/>
              <a:r>
                <a:rPr lang="en-US" altLang="zh-CN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STEP 2</a:t>
              </a:r>
              <a:r>
                <a:rPr lang="zh-CN" altLang="en-US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 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021" y="8728"/>
              <a:ext cx="4395" cy="1364"/>
            </a:xfrm>
            <a:prstGeom prst="rect">
              <a:avLst/>
            </a:prstGeom>
            <a:noFill/>
          </p:spPr>
          <p:txBody>
            <a:bodyPr wrap="square" lIns="36195" rtlCol="0" anchor="t">
              <a:spAutoFit/>
            </a:bodyPr>
            <a:lstStyle/>
            <a:p>
              <a:pPr marL="285750" indent="-285750" algn="l" fontAlgn="auto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  <a:sym typeface="+mn-ea"/>
                </a:rPr>
                <a:t>数据转换：根据需求对数据进行简单的计算和转换，例如计算平均值等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105525" y="5061585"/>
            <a:ext cx="1857375" cy="866140"/>
            <a:chOff x="2254" y="8060"/>
            <a:chExt cx="2925" cy="1364"/>
          </a:xfrm>
        </p:grpSpPr>
        <p:sp>
          <p:nvSpPr>
            <p:cNvPr id="46" name="文本框 45"/>
            <p:cNvSpPr txBox="1"/>
            <p:nvPr/>
          </p:nvSpPr>
          <p:spPr>
            <a:xfrm>
              <a:off x="2358" y="8125"/>
              <a:ext cx="313" cy="531"/>
            </a:xfrm>
            <a:prstGeom prst="rect">
              <a:avLst/>
            </a:prstGeom>
            <a:noFill/>
          </p:spPr>
          <p:txBody>
            <a:bodyPr wrap="none" lIns="36195" rtlCol="0" anchor="t">
              <a:spAutoFit/>
            </a:bodyPr>
            <a:lstStyle/>
            <a:p>
              <a:pPr algn="l"/>
              <a:r>
                <a:rPr lang="zh-CN" altLang="en-US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 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54" y="8060"/>
              <a:ext cx="2925" cy="1364"/>
            </a:xfrm>
            <a:prstGeom prst="rect">
              <a:avLst/>
            </a:prstGeom>
            <a:noFill/>
          </p:spPr>
          <p:txBody>
            <a:bodyPr wrap="square" lIns="36195" rtlCol="0" anchor="t">
              <a:spAutoFit/>
            </a:bodyPr>
            <a:lstStyle/>
            <a:p>
              <a:pPr algn="l" fontAlgn="auto">
                <a:lnSpc>
                  <a:spcPct val="120000"/>
                </a:lnSpc>
              </a:pPr>
              <a:r>
                <a:rPr lang="zh-CN" altLang="en-US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sym typeface="汉仪文黑-55简" panose="00020600040101010101" charset="-122"/>
                </a:rPr>
                <a:t>前三步为已有成果，后续计划进行功能的增加与拓展</a:t>
              </a:r>
              <a:endPara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596755" y="5103495"/>
            <a:ext cx="2428240" cy="1765935"/>
            <a:chOff x="2358" y="8125"/>
            <a:chExt cx="3298" cy="2781"/>
          </a:xfrm>
        </p:grpSpPr>
        <p:sp>
          <p:nvSpPr>
            <p:cNvPr id="49" name="文本框 48"/>
            <p:cNvSpPr txBox="1"/>
            <p:nvPr/>
          </p:nvSpPr>
          <p:spPr>
            <a:xfrm>
              <a:off x="2358" y="8125"/>
              <a:ext cx="1402" cy="531"/>
            </a:xfrm>
            <a:prstGeom prst="rect">
              <a:avLst/>
            </a:prstGeom>
            <a:noFill/>
          </p:spPr>
          <p:txBody>
            <a:bodyPr wrap="square" lIns="36195" rtlCol="0" anchor="t">
              <a:spAutoFit/>
            </a:bodyPr>
            <a:lstStyle/>
            <a:p>
              <a:pPr algn="l"/>
              <a:r>
                <a:rPr lang="en-US" altLang="zh-CN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STEP 5</a:t>
              </a:r>
              <a:r>
                <a:rPr lang="zh-CN" altLang="en-US" sz="1600" b="1">
                  <a:solidFill>
                    <a:srgbClr val="385723"/>
                  </a:solidFill>
                  <a:latin typeface="汉仪文黑-55简" panose="00020600040101010101" charset="-122"/>
                  <a:ea typeface="汉仪文黑-55简" panose="00020600040101010101" charset="-122"/>
                  <a:cs typeface="汉仪文黑-55简" panose="00020600040101010101" charset="-122"/>
                </a:rPr>
                <a:t> 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358" y="8728"/>
              <a:ext cx="3298" cy="2178"/>
            </a:xfrm>
            <a:prstGeom prst="rect">
              <a:avLst/>
            </a:prstGeom>
            <a:noFill/>
          </p:spPr>
          <p:txBody>
            <a:bodyPr wrap="square" lIns="36195" rtlCol="0" anchor="t">
              <a:spAutoFit/>
            </a:bodyPr>
            <a:lstStyle/>
            <a:p>
              <a:pPr marL="285750" indent="-285750" algn="l" fontAlgn="auto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sym typeface="汉仪文黑-55简" panose="00020600040101010101" charset="-122"/>
                </a:rPr>
                <a:t>参考</a:t>
              </a:r>
              <a:r>
                <a:rPr lang="en-US" altLang="zh-CN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sym typeface="汉仪文黑-55简" panose="00020600040101010101" charset="-122"/>
                </a:rPr>
                <a:t>CANCER Today</a:t>
              </a:r>
              <a:r>
                <a:rPr lang="zh-CN" altLang="en-US" sz="1400" spc="110">
                  <a:solidFill>
                    <a:schemeClr val="bg2">
                      <a:lumMod val="25000"/>
                    </a:schemeClr>
                  </a:solidFill>
                  <a:uFillTx/>
                  <a:latin typeface="汉仪文黑-55简" panose="00020600040101010101" charset="-122"/>
                  <a:ea typeface="汉仪文黑-55简" panose="00020600040101010101" charset="-122"/>
                  <a:sym typeface="汉仪文黑-55简" panose="00020600040101010101" charset="-122"/>
                </a:rPr>
                <a:t>（世界卫生组织癌症研究数据网站）的形式搭建数据共享平台</a:t>
              </a:r>
              <a:endPara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endParaRPr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1015365" y="4160520"/>
            <a:ext cx="10320020" cy="0"/>
          </a:xfrm>
          <a:prstGeom prst="line">
            <a:avLst/>
          </a:prstGeom>
          <a:ln>
            <a:solidFill>
              <a:srgbClr val="38572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217"/>
          <p:cNvSpPr>
            <a:spLocks noEditPoints="1"/>
          </p:cNvSpPr>
          <p:nvPr/>
        </p:nvSpPr>
        <p:spPr bwMode="auto">
          <a:xfrm>
            <a:off x="11619865" y="400050"/>
            <a:ext cx="316865" cy="50546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88510" y="515620"/>
            <a:ext cx="3014345" cy="534035"/>
            <a:chOff x="2512" y="3762"/>
            <a:chExt cx="4747" cy="841"/>
          </a:xfrm>
        </p:grpSpPr>
        <p:grpSp>
          <p:nvGrpSpPr>
            <p:cNvPr id="5" name="组合 4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7" name="圆角矩形 6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3426" y="3762"/>
              <a:ext cx="3833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2.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设计思路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18" name="圆角矩形 17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 flipH="1">
            <a:off x="-364490" y="358775"/>
            <a:ext cx="1266190" cy="549275"/>
            <a:chOff x="10097" y="6479"/>
            <a:chExt cx="9117" cy="4317"/>
          </a:xfrm>
        </p:grpSpPr>
        <p:sp>
          <p:nvSpPr>
            <p:cNvPr id="26" name="矩形 25"/>
            <p:cNvSpPr/>
            <p:nvPr/>
          </p:nvSpPr>
          <p:spPr>
            <a:xfrm flipV="1">
              <a:off x="10097" y="9719"/>
              <a:ext cx="9117" cy="10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flipV="1">
              <a:off x="13401" y="8639"/>
              <a:ext cx="5813" cy="1077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flipV="1">
              <a:off x="11642" y="7559"/>
              <a:ext cx="7572" cy="1077"/>
            </a:xfrm>
            <a:prstGeom prst="rect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flipV="1">
              <a:off x="14260" y="6479"/>
              <a:ext cx="4954" cy="1077"/>
            </a:xfrm>
            <a:prstGeom prst="rect">
              <a:avLst/>
            </a:prstGeom>
            <a:solidFill>
              <a:srgbClr val="C3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56615" y="3841750"/>
            <a:ext cx="1378585" cy="605155"/>
            <a:chOff x="1498" y="7166"/>
            <a:chExt cx="643" cy="2011"/>
          </a:xfrm>
        </p:grpSpPr>
        <p:sp>
          <p:nvSpPr>
            <p:cNvPr id="54" name="圆角矩形 53"/>
            <p:cNvSpPr/>
            <p:nvPr/>
          </p:nvSpPr>
          <p:spPr>
            <a:xfrm>
              <a:off x="1603" y="7276"/>
              <a:ext cx="538" cy="1899"/>
            </a:xfrm>
            <a:prstGeom prst="roundRect">
              <a:avLst>
                <a:gd name="adj" fmla="val 45344"/>
              </a:avLst>
            </a:prstGeom>
            <a:solidFill>
              <a:srgbClr val="AFB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498" y="7166"/>
              <a:ext cx="538" cy="2011"/>
            </a:xfrm>
            <a:prstGeom prst="roundRect">
              <a:avLst>
                <a:gd name="adj" fmla="val 45117"/>
              </a:avLst>
            </a:prstGeom>
            <a:solidFill>
              <a:srgbClr val="385723"/>
            </a:solidFill>
            <a:ln>
              <a:solidFill>
                <a:srgbClr val="38572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349115" y="3841750"/>
            <a:ext cx="1378585" cy="605155"/>
            <a:chOff x="1498" y="7166"/>
            <a:chExt cx="643" cy="2011"/>
          </a:xfrm>
        </p:grpSpPr>
        <p:sp>
          <p:nvSpPr>
            <p:cNvPr id="57" name="圆角矩形 56"/>
            <p:cNvSpPr/>
            <p:nvPr/>
          </p:nvSpPr>
          <p:spPr>
            <a:xfrm>
              <a:off x="1603" y="7276"/>
              <a:ext cx="538" cy="1899"/>
            </a:xfrm>
            <a:prstGeom prst="roundRect">
              <a:avLst>
                <a:gd name="adj" fmla="val 45344"/>
              </a:avLst>
            </a:prstGeom>
            <a:solidFill>
              <a:srgbClr val="AFB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1498" y="7166"/>
              <a:ext cx="538" cy="2011"/>
            </a:xfrm>
            <a:prstGeom prst="roundRect">
              <a:avLst>
                <a:gd name="adj" fmla="val 45117"/>
              </a:avLst>
            </a:prstGeom>
            <a:solidFill>
              <a:srgbClr val="385723"/>
            </a:solidFill>
            <a:ln>
              <a:solidFill>
                <a:srgbClr val="38572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841615" y="3841750"/>
            <a:ext cx="1378585" cy="605155"/>
            <a:chOff x="1498" y="7166"/>
            <a:chExt cx="643" cy="2011"/>
          </a:xfrm>
        </p:grpSpPr>
        <p:sp>
          <p:nvSpPr>
            <p:cNvPr id="60" name="圆角矩形 59"/>
            <p:cNvSpPr/>
            <p:nvPr/>
          </p:nvSpPr>
          <p:spPr>
            <a:xfrm>
              <a:off x="1603" y="7276"/>
              <a:ext cx="538" cy="1899"/>
            </a:xfrm>
            <a:prstGeom prst="roundRect">
              <a:avLst>
                <a:gd name="adj" fmla="val 45344"/>
              </a:avLst>
            </a:prstGeom>
            <a:solidFill>
              <a:srgbClr val="AFB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1498" y="7166"/>
              <a:ext cx="538" cy="2011"/>
            </a:xfrm>
            <a:prstGeom prst="roundRect">
              <a:avLst>
                <a:gd name="adj" fmla="val 45117"/>
              </a:avLst>
            </a:prstGeom>
            <a:solidFill>
              <a:srgbClr val="385723"/>
            </a:solidFill>
            <a:ln>
              <a:solidFill>
                <a:srgbClr val="38572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602865" y="3841750"/>
            <a:ext cx="1378585" cy="605155"/>
            <a:chOff x="1498" y="7166"/>
            <a:chExt cx="643" cy="2011"/>
          </a:xfrm>
        </p:grpSpPr>
        <p:sp>
          <p:nvSpPr>
            <p:cNvPr id="63" name="圆角矩形 62"/>
            <p:cNvSpPr/>
            <p:nvPr/>
          </p:nvSpPr>
          <p:spPr>
            <a:xfrm>
              <a:off x="1603" y="7276"/>
              <a:ext cx="538" cy="1899"/>
            </a:xfrm>
            <a:prstGeom prst="roundRect">
              <a:avLst>
                <a:gd name="adj" fmla="val 45344"/>
              </a:avLst>
            </a:prstGeom>
            <a:solidFill>
              <a:srgbClr val="D7DDD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1498" y="7166"/>
              <a:ext cx="538" cy="2011"/>
            </a:xfrm>
            <a:prstGeom prst="roundRect">
              <a:avLst>
                <a:gd name="adj" fmla="val 45117"/>
              </a:avLst>
            </a:prstGeom>
            <a:solidFill>
              <a:srgbClr val="60794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057223" y="3844022"/>
            <a:ext cx="1605957" cy="605456"/>
            <a:chOff x="1456" y="7163"/>
            <a:chExt cx="685" cy="201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6" name="圆角矩形 65"/>
            <p:cNvSpPr/>
            <p:nvPr/>
          </p:nvSpPr>
          <p:spPr>
            <a:xfrm>
              <a:off x="1603" y="7276"/>
              <a:ext cx="538" cy="1899"/>
            </a:xfrm>
            <a:prstGeom prst="roundRect">
              <a:avLst>
                <a:gd name="adj" fmla="val 45344"/>
              </a:avLst>
            </a:prstGeom>
            <a:grp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1456" y="7163"/>
              <a:ext cx="538" cy="2011"/>
            </a:xfrm>
            <a:prstGeom prst="roundRect">
              <a:avLst>
                <a:gd name="adj" fmla="val 45117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587865" y="3841750"/>
            <a:ext cx="1378585" cy="605155"/>
            <a:chOff x="1498" y="7166"/>
            <a:chExt cx="643" cy="2011"/>
          </a:xfrm>
        </p:grpSpPr>
        <p:sp>
          <p:nvSpPr>
            <p:cNvPr id="69" name="圆角矩形 68"/>
            <p:cNvSpPr/>
            <p:nvPr/>
          </p:nvSpPr>
          <p:spPr>
            <a:xfrm>
              <a:off x="1603" y="7276"/>
              <a:ext cx="538" cy="1899"/>
            </a:xfrm>
            <a:prstGeom prst="roundRect">
              <a:avLst>
                <a:gd name="adj" fmla="val 45344"/>
              </a:avLst>
            </a:prstGeom>
            <a:solidFill>
              <a:srgbClr val="D7DDD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1498" y="7166"/>
              <a:ext cx="538" cy="2011"/>
            </a:xfrm>
            <a:prstGeom prst="roundRect">
              <a:avLst>
                <a:gd name="adj" fmla="val 45117"/>
              </a:avLst>
            </a:prstGeom>
            <a:solidFill>
              <a:srgbClr val="60794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016000" y="3975735"/>
            <a:ext cx="942975" cy="337185"/>
          </a:xfrm>
          <a:prstGeom prst="rect">
            <a:avLst/>
          </a:prstGeom>
          <a:noFill/>
        </p:spPr>
        <p:txBody>
          <a:bodyPr wrap="none" lIns="36195" rtlCol="0" anchor="t">
            <a:spAutoFit/>
          </a:bodyPr>
          <a:lstStyle/>
          <a:p>
            <a:pPr algn="l"/>
            <a:r>
              <a:rPr lang="zh-CN" altLang="en-US" sz="1600" b="1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数据输入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2747010" y="3975735"/>
            <a:ext cx="942975" cy="337185"/>
          </a:xfrm>
          <a:prstGeom prst="rect">
            <a:avLst/>
          </a:prstGeom>
          <a:noFill/>
        </p:spPr>
        <p:txBody>
          <a:bodyPr wrap="none" lIns="36195" rtlCol="0" anchor="t">
            <a:spAutoFit/>
          </a:bodyPr>
          <a:lstStyle/>
          <a:p>
            <a:pPr algn="l"/>
            <a:r>
              <a:rPr lang="zh-CN" altLang="en-US" sz="1600" b="1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数据处理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500245" y="3975735"/>
            <a:ext cx="942975" cy="337185"/>
          </a:xfrm>
          <a:prstGeom prst="rect">
            <a:avLst/>
          </a:prstGeom>
          <a:noFill/>
        </p:spPr>
        <p:txBody>
          <a:bodyPr wrap="none" lIns="36195" rtlCol="0" anchor="t">
            <a:spAutoFit/>
          </a:bodyPr>
          <a:lstStyle/>
          <a:p>
            <a:pPr algn="l"/>
            <a:r>
              <a:rPr lang="zh-CN" altLang="en-US" sz="1600" b="1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图表生成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6171565" y="3975735"/>
            <a:ext cx="1209675" cy="337185"/>
          </a:xfrm>
          <a:prstGeom prst="rect">
            <a:avLst/>
          </a:prstGeom>
          <a:noFill/>
        </p:spPr>
        <p:txBody>
          <a:bodyPr wrap="square" lIns="36195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后续迭代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995920" y="3975735"/>
            <a:ext cx="942975" cy="337185"/>
          </a:xfrm>
          <a:prstGeom prst="rect">
            <a:avLst/>
          </a:prstGeom>
          <a:noFill/>
        </p:spPr>
        <p:txBody>
          <a:bodyPr wrap="none" lIns="36195" rtlCol="0" anchor="t">
            <a:spAutoFit/>
          </a:bodyPr>
          <a:lstStyle/>
          <a:p>
            <a:pPr algn="l"/>
            <a:r>
              <a:rPr lang="zh-CN" altLang="en-US" sz="1600" b="1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功能细化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747250" y="3975735"/>
            <a:ext cx="942975" cy="337185"/>
          </a:xfrm>
          <a:prstGeom prst="rect">
            <a:avLst/>
          </a:prstGeom>
          <a:noFill/>
        </p:spPr>
        <p:txBody>
          <a:bodyPr wrap="none" lIns="36195" rtlCol="0" anchor="t">
            <a:spAutoFit/>
          </a:bodyPr>
          <a:lstStyle/>
          <a:p>
            <a:pPr algn="l"/>
            <a:r>
              <a:rPr lang="zh-CN" altLang="en-US" sz="1600" b="1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</a:rPr>
              <a:t>数据共享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82280" y="2054225"/>
            <a:ext cx="3854450" cy="1124585"/>
          </a:xfrm>
          <a:prstGeom prst="rect">
            <a:avLst/>
          </a:prstGeom>
          <a:noFill/>
        </p:spPr>
        <p:txBody>
          <a:bodyPr wrap="square" lIns="36195" rtlCol="0" anchor="t">
            <a:spAutoFit/>
          </a:bodyPr>
          <a:lstStyle/>
          <a:p>
            <a:pPr marL="285750" indent="-285750" algn="l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在主分类下进一步细分子类别</a:t>
            </a:r>
          </a:p>
          <a:p>
            <a:pPr marL="285750" indent="-285750" algn="l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构建数据库以实现数据的持续跟踪和补充</a:t>
            </a:r>
          </a:p>
          <a:p>
            <a:pPr marL="285750" indent="-285750" algn="l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扩展用户交互式设计与个性化定制页面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11741150" cy="68647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 flipH="1">
            <a:off x="-11430" y="-15240"/>
            <a:ext cx="12207875" cy="6873240"/>
            <a:chOff x="0" y="-24"/>
            <a:chExt cx="19225" cy="10824"/>
          </a:xfrm>
        </p:grpSpPr>
        <p:sp>
          <p:nvSpPr>
            <p:cNvPr id="14" name="任意多边形 13"/>
            <p:cNvSpPr/>
            <p:nvPr/>
          </p:nvSpPr>
          <p:spPr>
            <a:xfrm rot="16200000">
              <a:off x="3538" y="-3538"/>
              <a:ext cx="10800" cy="17876"/>
            </a:xfrm>
            <a:custGeom>
              <a:avLst/>
              <a:gdLst>
                <a:gd name="adj1" fmla="val 12500"/>
                <a:gd name="adj2" fmla="val -4097"/>
                <a:gd name="a1" fmla="pin 0 adj1 20000"/>
                <a:gd name="a2" fmla="pin -10000 adj2 10000"/>
                <a:gd name="y1" fmla="*/ h a1 100000"/>
                <a:gd name="dy2" fmla="*/ y1 10 3"/>
                <a:gd name="y2" fmla="+- y1 0 dy2"/>
                <a:gd name="y3" fmla="+- y1 dy2 0"/>
                <a:gd name="y4" fmla="+- b 0 y1"/>
                <a:gd name="y5" fmla="+- y4 0 dy2"/>
                <a:gd name="y6" fmla="+- y4 dy2 0"/>
                <a:gd name="dx1" fmla="*/ w a2 100000"/>
                <a:gd name="of2" fmla="*/ w a2 50000"/>
                <a:gd name="x1" fmla="abs dx1"/>
                <a:gd name="dx2" fmla="?: of2 0 of2"/>
                <a:gd name="x2" fmla="+- l 0 dx2"/>
                <a:gd name="dx5" fmla="?: of2 of2 0"/>
                <a:gd name="x5" fmla="+- r 0 dx5"/>
                <a:gd name="dx3" fmla="+/ dx2 x5 3"/>
                <a:gd name="x3" fmla="+- x2 dx3 0"/>
                <a:gd name="x4" fmla="+/ x3 x5 2"/>
                <a:gd name="x6" fmla="+- l dx5 0"/>
                <a:gd name="x10" fmla="+- r dx2 0"/>
                <a:gd name="x7" fmla="+- x6 dx3 0"/>
                <a:gd name="x8" fmla="+/ x7 x10 2"/>
                <a:gd name="x9" fmla="+- r 0 x1"/>
                <a:gd name="xAdj" fmla="+- hc dx1 0"/>
                <a:gd name="xAdj2" fmla="+- hc 0 dx1"/>
                <a:gd name="il" fmla="max x2 x6"/>
                <a:gd name="ir" fmla="min x5 x10"/>
                <a:gd name="it" fmla="*/ h a1 50000"/>
                <a:gd name="ib" fmla="+- b 0 it"/>
              </a:gdLst>
              <a:ahLst/>
              <a:cxnLst>
                <a:cxn ang="cd4">
                  <a:pos x="xAdj2" y="y1"/>
                </a:cxn>
                <a:cxn ang="cd2">
                  <a:pos x="x1" y="vc"/>
                </a:cxn>
                <a:cxn ang="3">
                  <a:pos x="xAdj" y="y4"/>
                </a:cxn>
                <a:cxn ang="0">
                  <a:pos x="x9" y="vc"/>
                </a:cxn>
              </a:cxnLst>
              <a:rect l="l" t="t" r="r" b="b"/>
              <a:pathLst>
                <a:path w="10800" h="17876">
                  <a:moveTo>
                    <a:pt x="0" y="0"/>
                  </a:moveTo>
                  <a:lnTo>
                    <a:pt x="10800" y="0"/>
                  </a:lnTo>
                  <a:lnTo>
                    <a:pt x="10800" y="8475"/>
                  </a:lnTo>
                  <a:lnTo>
                    <a:pt x="10800" y="12677"/>
                  </a:lnTo>
                  <a:lnTo>
                    <a:pt x="10800" y="17089"/>
                  </a:lnTo>
                  <a:lnTo>
                    <a:pt x="10775" y="17107"/>
                  </a:lnTo>
                  <a:cubicBezTo>
                    <a:pt x="7194" y="19655"/>
                    <a:pt x="3614" y="15105"/>
                    <a:pt x="34" y="14464"/>
                  </a:cubicBezTo>
                  <a:lnTo>
                    <a:pt x="0" y="14458"/>
                  </a:lnTo>
                  <a:lnTo>
                    <a:pt x="0" y="8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gradFill>
                <a:gsLst>
                  <a:gs pos="0">
                    <a:srgbClr val="AFBCA7">
                      <a:alpha val="0"/>
                    </a:srgbClr>
                  </a:gs>
                  <a:gs pos="100000">
                    <a:srgbClr val="385723"/>
                  </a:gs>
                </a:gsLst>
                <a:lin ang="81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rcRect l="19921" t="57993"/>
            <a:stretch>
              <a:fillRect/>
            </a:stretch>
          </p:blipFill>
          <p:spPr>
            <a:xfrm rot="16200000">
              <a:off x="11542" y="3117"/>
              <a:ext cx="10824" cy="454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24" h="4542">
                  <a:moveTo>
                    <a:pt x="0" y="0"/>
                  </a:moveTo>
                  <a:lnTo>
                    <a:pt x="9" y="1"/>
                  </a:lnTo>
                  <a:cubicBezTo>
                    <a:pt x="3609" y="549"/>
                    <a:pt x="7210" y="5192"/>
                    <a:pt x="10810" y="2709"/>
                  </a:cubicBezTo>
                  <a:lnTo>
                    <a:pt x="10824" y="2699"/>
                  </a:lnTo>
                  <a:lnTo>
                    <a:pt x="10824" y="4542"/>
                  </a:lnTo>
                  <a:lnTo>
                    <a:pt x="0" y="4542"/>
                  </a:lnTo>
                  <a:lnTo>
                    <a:pt x="0" y="0"/>
                  </a:lnTo>
                  <a:close/>
                </a:path>
              </a:pathLst>
            </a:custGeom>
            <a:effectLst/>
          </p:spPr>
        </p:pic>
      </p:grpSp>
      <p:sp>
        <p:nvSpPr>
          <p:cNvPr id="20" name="文本框 19"/>
          <p:cNvSpPr txBox="1"/>
          <p:nvPr/>
        </p:nvSpPr>
        <p:spPr>
          <a:xfrm>
            <a:off x="6168390" y="2540635"/>
            <a:ext cx="5267960" cy="108839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5400" spc="11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设计内容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68390" y="3625215"/>
            <a:ext cx="4241165" cy="42354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pc="110">
                <a:solidFill>
                  <a:srgbClr val="385723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Achievements</a:t>
            </a:r>
          </a:p>
        </p:txBody>
      </p:sp>
      <p:sp>
        <p:nvSpPr>
          <p:cNvPr id="9" name="矩形 8"/>
          <p:cNvSpPr/>
          <p:nvPr/>
        </p:nvSpPr>
        <p:spPr>
          <a:xfrm>
            <a:off x="6282690" y="4333240"/>
            <a:ext cx="1764000" cy="360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15" name="圆角矩形 14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椭圆 21"/>
          <p:cNvSpPr/>
          <p:nvPr/>
        </p:nvSpPr>
        <p:spPr>
          <a:xfrm rot="19440000" flipV="1">
            <a:off x="3137535" y="2297430"/>
            <a:ext cx="2764790" cy="922655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14700000" scaled="1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9440000" flipV="1">
            <a:off x="3096260" y="2319655"/>
            <a:ext cx="2849880" cy="951230"/>
          </a:xfrm>
          <a:prstGeom prst="ellipse">
            <a:avLst/>
          </a:prstGeom>
          <a:noFill/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14700000" scaled="1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791460" y="1997075"/>
            <a:ext cx="26866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4000" b="1" spc="110">
                <a:ln>
                  <a:noFill/>
                </a:ln>
                <a:gradFill>
                  <a:gsLst>
                    <a:gs pos="0">
                      <a:srgbClr val="4C6839"/>
                    </a:gs>
                    <a:gs pos="100000">
                      <a:srgbClr val="4C6839"/>
                    </a:gs>
                    <a:gs pos="92000">
                      <a:schemeClr val="bg2">
                        <a:lumMod val="25000"/>
                      </a:schemeClr>
                    </a:gs>
                  </a:gsLst>
                  <a:lin ang="2700000" scaled="0"/>
                </a:gradFill>
                <a:effectLst>
                  <a:outerShdw blurRad="254000" dist="38100" dir="5400000" algn="t" rotWithShape="0">
                    <a:srgbClr val="AD734E">
                      <a:alpha val="20000"/>
                    </a:srgb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文黑-55简" panose="00020600040101010101" charset="-122"/>
                <a:sym typeface="+mn-ea"/>
              </a:rPr>
              <a:t>Part 03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168390" y="4532630"/>
            <a:ext cx="479298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14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数据化体检信息，图表化健康趋势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 rot="10800000" flipH="1">
            <a:off x="4263390" y="1562735"/>
            <a:ext cx="3582670" cy="30924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AFBCA7"/>
              </a:gs>
            </a:gsLst>
            <a:lin ang="16200000" scaled="0"/>
          </a:gradFill>
          <a:ln>
            <a:gradFill>
              <a:gsLst>
                <a:gs pos="0">
                  <a:schemeClr val="bg1">
                    <a:alpha val="0"/>
                  </a:schemeClr>
                </a:gs>
                <a:gs pos="72000">
                  <a:srgbClr val="385723"/>
                </a:gs>
              </a:gsLst>
              <a:lin ang="162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24" name="组合 23"/>
          <p:cNvGrpSpPr/>
          <p:nvPr>
            <p:custDataLst>
              <p:tags r:id="rId1"/>
            </p:custDataLst>
          </p:nvPr>
        </p:nvGrpSpPr>
        <p:grpSpPr>
          <a:xfrm>
            <a:off x="38735" y="2354580"/>
            <a:ext cx="12113260" cy="4511675"/>
            <a:chOff x="490" y="4478"/>
            <a:chExt cx="18241" cy="5964"/>
          </a:xfrm>
        </p:grpSpPr>
        <p:sp>
          <p:nvSpPr>
            <p:cNvPr id="16" name="任意多边形 15"/>
            <p:cNvSpPr/>
            <p:nvPr>
              <p:custDataLst>
                <p:tags r:id="rId23"/>
              </p:custDataLst>
            </p:nvPr>
          </p:nvSpPr>
          <p:spPr>
            <a:xfrm>
              <a:off x="15160" y="4478"/>
              <a:ext cx="3571" cy="59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5" h="4949">
                  <a:moveTo>
                    <a:pt x="4125" y="0"/>
                  </a:moveTo>
                  <a:lnTo>
                    <a:pt x="4125" y="4949"/>
                  </a:lnTo>
                  <a:lnTo>
                    <a:pt x="0" y="4949"/>
                  </a:lnTo>
                  <a:lnTo>
                    <a:pt x="0" y="744"/>
                  </a:lnTo>
                  <a:lnTo>
                    <a:pt x="102" y="733"/>
                  </a:lnTo>
                  <a:cubicBezTo>
                    <a:pt x="1624" y="563"/>
                    <a:pt x="2975" y="317"/>
                    <a:pt x="4071" y="15"/>
                  </a:cubicBezTo>
                  <a:lnTo>
                    <a:pt x="4125" y="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385723"/>
                  </a:gs>
                </a:gsLst>
                <a:lin ang="19920000" scaled="1"/>
              </a:gra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0794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>
              <p:custDataLst>
                <p:tags r:id="rId24"/>
              </p:custDataLst>
            </p:nvPr>
          </p:nvSpPr>
          <p:spPr>
            <a:xfrm>
              <a:off x="11620" y="5422"/>
              <a:ext cx="3157" cy="502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5" h="4179">
                  <a:moveTo>
                    <a:pt x="4125" y="0"/>
                  </a:moveTo>
                  <a:lnTo>
                    <a:pt x="4125" y="4179"/>
                  </a:lnTo>
                  <a:lnTo>
                    <a:pt x="0" y="4179"/>
                  </a:lnTo>
                  <a:lnTo>
                    <a:pt x="0" y="220"/>
                  </a:lnTo>
                  <a:lnTo>
                    <a:pt x="42" y="220"/>
                  </a:lnTo>
                  <a:cubicBezTo>
                    <a:pt x="1450" y="206"/>
                    <a:pt x="2794" y="133"/>
                    <a:pt x="4034" y="9"/>
                  </a:cubicBezTo>
                  <a:lnTo>
                    <a:pt x="4125" y="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385723"/>
                  </a:gs>
                </a:gsLst>
                <a:lin ang="18840000" scaled="1"/>
              </a:gra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FBCA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>
              <p:custDataLst>
                <p:tags r:id="rId25"/>
              </p:custDataLst>
            </p:nvPr>
          </p:nvSpPr>
          <p:spPr>
            <a:xfrm>
              <a:off x="4367" y="5490"/>
              <a:ext cx="3626" cy="495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5" h="4121">
                  <a:moveTo>
                    <a:pt x="0" y="0"/>
                  </a:moveTo>
                  <a:lnTo>
                    <a:pt x="1" y="0"/>
                  </a:lnTo>
                  <a:cubicBezTo>
                    <a:pt x="1235" y="107"/>
                    <a:pt x="2561" y="165"/>
                    <a:pt x="3943" y="165"/>
                  </a:cubicBezTo>
                  <a:cubicBezTo>
                    <a:pt x="3996" y="165"/>
                    <a:pt x="4048" y="164"/>
                    <a:pt x="4101" y="164"/>
                  </a:cubicBezTo>
                  <a:lnTo>
                    <a:pt x="4125" y="164"/>
                  </a:lnTo>
                  <a:lnTo>
                    <a:pt x="4125" y="4121"/>
                  </a:lnTo>
                  <a:lnTo>
                    <a:pt x="0" y="412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385723"/>
                  </a:gs>
                </a:gsLst>
                <a:lin ang="10980000" scaled="1"/>
              </a:gra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8572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>
              <p:custDataLst>
                <p:tags r:id="rId26"/>
              </p:custDataLst>
            </p:nvPr>
          </p:nvSpPr>
          <p:spPr>
            <a:xfrm>
              <a:off x="490" y="4670"/>
              <a:ext cx="4262" cy="57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5" h="4791">
                  <a:moveTo>
                    <a:pt x="0" y="0"/>
                  </a:moveTo>
                  <a:lnTo>
                    <a:pt x="20" y="5"/>
                  </a:lnTo>
                  <a:cubicBezTo>
                    <a:pt x="1159" y="278"/>
                    <a:pt x="2521" y="495"/>
                    <a:pt x="4034" y="639"/>
                  </a:cubicBezTo>
                  <a:lnTo>
                    <a:pt x="4125" y="647"/>
                  </a:lnTo>
                  <a:lnTo>
                    <a:pt x="4125" y="4791"/>
                  </a:lnTo>
                  <a:lnTo>
                    <a:pt x="0" y="479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385723"/>
                  </a:gs>
                </a:gsLst>
                <a:lin ang="10980000" scaled="1"/>
              </a:gra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7DDD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56" name="任意多边形 55"/>
          <p:cNvSpPr/>
          <p:nvPr>
            <p:custDataLst>
              <p:tags r:id="rId2"/>
            </p:custDataLst>
          </p:nvPr>
        </p:nvSpPr>
        <p:spPr>
          <a:xfrm>
            <a:off x="9846945" y="2654935"/>
            <a:ext cx="2304415" cy="42037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5" h="4949">
                <a:moveTo>
                  <a:pt x="4125" y="0"/>
                </a:moveTo>
                <a:lnTo>
                  <a:pt x="4125" y="4949"/>
                </a:lnTo>
                <a:lnTo>
                  <a:pt x="0" y="4949"/>
                </a:lnTo>
                <a:lnTo>
                  <a:pt x="0" y="744"/>
                </a:lnTo>
                <a:lnTo>
                  <a:pt x="102" y="733"/>
                </a:lnTo>
                <a:cubicBezTo>
                  <a:pt x="1624" y="563"/>
                  <a:pt x="2975" y="317"/>
                  <a:pt x="4071" y="15"/>
                </a:cubicBezTo>
                <a:lnTo>
                  <a:pt x="4125" y="0"/>
                </a:lnTo>
                <a:close/>
              </a:path>
            </a:pathLst>
          </a:custGeom>
          <a:solidFill>
            <a:srgbClr val="607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>
            <p:custDataLst>
              <p:tags r:id="rId3"/>
            </p:custDataLst>
          </p:nvPr>
        </p:nvSpPr>
        <p:spPr>
          <a:xfrm>
            <a:off x="7433310" y="3406775"/>
            <a:ext cx="2092325" cy="34518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5" h="4179">
                <a:moveTo>
                  <a:pt x="4125" y="0"/>
                </a:moveTo>
                <a:lnTo>
                  <a:pt x="4125" y="4179"/>
                </a:lnTo>
                <a:lnTo>
                  <a:pt x="0" y="4179"/>
                </a:lnTo>
                <a:lnTo>
                  <a:pt x="0" y="220"/>
                </a:lnTo>
                <a:lnTo>
                  <a:pt x="42" y="220"/>
                </a:lnTo>
                <a:cubicBezTo>
                  <a:pt x="1450" y="206"/>
                  <a:pt x="2794" y="133"/>
                  <a:pt x="4034" y="9"/>
                </a:cubicBezTo>
                <a:lnTo>
                  <a:pt x="4125" y="0"/>
                </a:lnTo>
                <a:close/>
              </a:path>
            </a:pathLst>
          </a:custGeom>
          <a:solidFill>
            <a:srgbClr val="AFBC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>
            <p:custDataLst>
              <p:tags r:id="rId4"/>
            </p:custDataLst>
          </p:nvPr>
        </p:nvSpPr>
        <p:spPr>
          <a:xfrm>
            <a:off x="2615565" y="3542030"/>
            <a:ext cx="2218055" cy="3316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5" h="4121">
                <a:moveTo>
                  <a:pt x="0" y="0"/>
                </a:moveTo>
                <a:lnTo>
                  <a:pt x="1" y="0"/>
                </a:lnTo>
                <a:cubicBezTo>
                  <a:pt x="1235" y="107"/>
                  <a:pt x="2561" y="165"/>
                  <a:pt x="3943" y="165"/>
                </a:cubicBezTo>
                <a:cubicBezTo>
                  <a:pt x="3996" y="165"/>
                  <a:pt x="4048" y="164"/>
                  <a:pt x="4101" y="164"/>
                </a:cubicBezTo>
                <a:lnTo>
                  <a:pt x="4125" y="164"/>
                </a:lnTo>
                <a:lnTo>
                  <a:pt x="4125" y="4121"/>
                </a:lnTo>
                <a:lnTo>
                  <a:pt x="0" y="4121"/>
                </a:lnTo>
                <a:lnTo>
                  <a:pt x="0" y="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>
            <p:custDataLst>
              <p:tags r:id="rId5"/>
            </p:custDataLst>
          </p:nvPr>
        </p:nvSpPr>
        <p:spPr>
          <a:xfrm>
            <a:off x="38735" y="2966085"/>
            <a:ext cx="2359025" cy="39306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5" h="4791">
                <a:moveTo>
                  <a:pt x="0" y="0"/>
                </a:moveTo>
                <a:lnTo>
                  <a:pt x="20" y="5"/>
                </a:lnTo>
                <a:cubicBezTo>
                  <a:pt x="1159" y="278"/>
                  <a:pt x="2521" y="495"/>
                  <a:pt x="4034" y="639"/>
                </a:cubicBezTo>
                <a:lnTo>
                  <a:pt x="4125" y="647"/>
                </a:lnTo>
                <a:lnTo>
                  <a:pt x="4125" y="4791"/>
                </a:lnTo>
                <a:lnTo>
                  <a:pt x="0" y="4791"/>
                </a:lnTo>
                <a:lnTo>
                  <a:pt x="0" y="0"/>
                </a:lnTo>
                <a:close/>
              </a:path>
            </a:pathLst>
          </a:custGeom>
          <a:solidFill>
            <a:srgbClr val="D7DD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6"/>
            </p:custDataLst>
          </p:nvPr>
        </p:nvSpPr>
        <p:spPr>
          <a:xfrm>
            <a:off x="209550" y="4027170"/>
            <a:ext cx="2122805" cy="2211070"/>
          </a:xfrm>
          <a:prstGeom prst="rect">
            <a:avLst/>
          </a:prstGeom>
          <a:noFill/>
        </p:spPr>
        <p:txBody>
          <a:bodyPr wrap="square" lIns="91440" rtlCol="0" anchor="t">
            <a:noAutofit/>
          </a:bodyPr>
          <a:lstStyle/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直观明了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易于比较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灵活性高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多维度展示</a:t>
            </a:r>
          </a:p>
        </p:txBody>
      </p:sp>
      <p:sp>
        <p:nvSpPr>
          <p:cNvPr id="41" name="文本框 40"/>
          <p:cNvSpPr txBox="1"/>
          <p:nvPr>
            <p:custDataLst>
              <p:tags r:id="rId7"/>
            </p:custDataLst>
          </p:nvPr>
        </p:nvSpPr>
        <p:spPr>
          <a:xfrm>
            <a:off x="9963150" y="3997325"/>
            <a:ext cx="2122805" cy="2091690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简单直观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强调整体与部分的关系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适合展示比例关系</a:t>
            </a: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2567940" y="4397375"/>
            <a:ext cx="2352675" cy="1691640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展示双变量关系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揭示线性关系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适合较大数据集</a:t>
            </a:r>
          </a:p>
          <a:p>
            <a:pPr lvl="0" algn="just">
              <a:lnSpc>
                <a:spcPct val="130000"/>
              </a:lnSpc>
              <a:buClrTx/>
              <a:buSzTx/>
              <a:buFontTx/>
            </a:pPr>
            <a:endParaRPr lang="zh-CN" altLang="en-US" sz="2000" spc="110">
              <a:solidFill>
                <a:schemeClr val="bg1"/>
              </a:solidFill>
              <a:uFillTx/>
              <a:latin typeface="汉仪文黑-55简" panose="00020600040101010101" charset="-122"/>
              <a:ea typeface="汉仪文黑-55简" panose="00020600040101010101" charset="-122"/>
              <a:sym typeface="汉仪文黑-55简" panose="00020600040101010101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>
            <a:off x="7404735" y="4354830"/>
            <a:ext cx="2122805" cy="1691640"/>
          </a:xfrm>
          <a:prstGeom prst="rect">
            <a:avLst/>
          </a:prstGeom>
          <a:noFill/>
        </p:spPr>
        <p:txBody>
          <a:bodyPr wrap="square" lIns="91440" rtlCol="0" anchor="t">
            <a:spAutoFit/>
          </a:bodyPr>
          <a:lstStyle/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展现趋势变化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适合时间序列数据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多组数据比较</a:t>
            </a:r>
          </a:p>
        </p:txBody>
      </p:sp>
      <p:sp>
        <p:nvSpPr>
          <p:cNvPr id="36" name="Freeform 217"/>
          <p:cNvSpPr>
            <a:spLocks noEditPoints="1"/>
          </p:cNvSpPr>
          <p:nvPr/>
        </p:nvSpPr>
        <p:spPr bwMode="auto">
          <a:xfrm>
            <a:off x="11619865" y="400050"/>
            <a:ext cx="316865" cy="50546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17"/>
          <p:cNvSpPr>
            <a:spLocks noEditPoints="1"/>
          </p:cNvSpPr>
          <p:nvPr/>
        </p:nvSpPr>
        <p:spPr bwMode="auto">
          <a:xfrm>
            <a:off x="11141710" y="1029970"/>
            <a:ext cx="223520" cy="35687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588510" y="515620"/>
            <a:ext cx="3014345" cy="534035"/>
            <a:chOff x="2512" y="3762"/>
            <a:chExt cx="4747" cy="841"/>
          </a:xfrm>
        </p:grpSpPr>
        <p:grpSp>
          <p:nvGrpSpPr>
            <p:cNvPr id="3" name="组合 2"/>
            <p:cNvGrpSpPr/>
            <p:nvPr/>
          </p:nvGrpSpPr>
          <p:grpSpPr>
            <a:xfrm>
              <a:off x="2512" y="3995"/>
              <a:ext cx="607" cy="374"/>
              <a:chOff x="5089" y="1365"/>
              <a:chExt cx="1339" cy="824"/>
            </a:xfrm>
          </p:grpSpPr>
          <p:sp>
            <p:nvSpPr>
              <p:cNvPr id="5" name="圆角矩形 4"/>
              <p:cNvSpPr/>
              <p:nvPr/>
            </p:nvSpPr>
            <p:spPr>
              <a:xfrm rot="2760000">
                <a:off x="5089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圆角矩形 3"/>
              <p:cNvSpPr/>
              <p:nvPr/>
            </p:nvSpPr>
            <p:spPr>
              <a:xfrm rot="2760000">
                <a:off x="5604" y="1365"/>
                <a:ext cx="824" cy="824"/>
              </a:xfrm>
              <a:prstGeom prst="roundRect">
                <a:avLst>
                  <a:gd name="adj" fmla="val 6121"/>
                </a:avLst>
              </a:prstGeom>
              <a:noFill/>
              <a:ln>
                <a:solidFill>
                  <a:srgbClr val="4C6839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426" y="3762"/>
              <a:ext cx="3833" cy="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 anchorCtr="0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3.</a:t>
              </a:r>
              <a:r>
                <a:rPr lang="zh-CN" altLang="en-US" sz="2400" spc="11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254000" dist="38100" dir="5400000" algn="t" rotWithShape="0">
                      <a:srgbClr val="AD734E">
                        <a:alpha val="20000"/>
                      </a:srgbClr>
                    </a:outerShdw>
                  </a:effectLst>
                  <a:latin typeface="汉仪雅酷黑 65W" panose="020B0604020202020204" charset="-122"/>
                  <a:ea typeface="汉仪雅酷黑 65W" panose="020B0604020202020204" charset="-122"/>
                  <a:cs typeface="汉仪文黑-55简" panose="00020600040101010101" charset="-122"/>
                  <a:sym typeface="+mn-ea"/>
                </a:rPr>
                <a:t>设计内容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354435" y="295275"/>
            <a:ext cx="385445" cy="237490"/>
            <a:chOff x="5089" y="1365"/>
            <a:chExt cx="1339" cy="824"/>
          </a:xfrm>
        </p:grpSpPr>
        <p:sp>
          <p:nvSpPr>
            <p:cNvPr id="14" name="圆角矩形 13"/>
            <p:cNvSpPr/>
            <p:nvPr/>
          </p:nvSpPr>
          <p:spPr>
            <a:xfrm rot="2760000">
              <a:off x="5089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2760000">
              <a:off x="5604" y="1365"/>
              <a:ext cx="824" cy="824"/>
            </a:xfrm>
            <a:prstGeom prst="roundRect">
              <a:avLst>
                <a:gd name="adj" fmla="val 6121"/>
              </a:avLst>
            </a:prstGeom>
            <a:noFill/>
            <a:ln>
              <a:solidFill>
                <a:srgbClr val="4C6839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 flipH="1">
            <a:off x="-364490" y="358775"/>
            <a:ext cx="1266190" cy="549275"/>
            <a:chOff x="10097" y="6479"/>
            <a:chExt cx="9117" cy="4317"/>
          </a:xfrm>
        </p:grpSpPr>
        <p:sp>
          <p:nvSpPr>
            <p:cNvPr id="39" name="矩形 38"/>
            <p:cNvSpPr/>
            <p:nvPr/>
          </p:nvSpPr>
          <p:spPr>
            <a:xfrm flipV="1">
              <a:off x="10097" y="9719"/>
              <a:ext cx="9117" cy="10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flipV="1">
              <a:off x="13401" y="8639"/>
              <a:ext cx="5813" cy="1077"/>
            </a:xfrm>
            <a:prstGeom prst="rect">
              <a:avLst/>
            </a:prstGeom>
            <a:solidFill>
              <a:srgbClr val="607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flipV="1">
              <a:off x="11642" y="7559"/>
              <a:ext cx="7572" cy="1077"/>
            </a:xfrm>
            <a:prstGeom prst="rect">
              <a:avLst/>
            </a:prstGeom>
            <a:solidFill>
              <a:srgbClr val="AFB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flipV="1">
              <a:off x="14260" y="6479"/>
              <a:ext cx="4954" cy="1077"/>
            </a:xfrm>
            <a:prstGeom prst="rect">
              <a:avLst/>
            </a:prstGeom>
            <a:solidFill>
              <a:srgbClr val="C3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>
            <p:custDataLst>
              <p:tags r:id="rId10"/>
            </p:custDataLst>
          </p:nvPr>
        </p:nvGrpSpPr>
        <p:grpSpPr>
          <a:xfrm>
            <a:off x="1612900" y="2042160"/>
            <a:ext cx="8971280" cy="643255"/>
            <a:chOff x="2718" y="4355"/>
            <a:chExt cx="14128" cy="1116"/>
          </a:xfrm>
        </p:grpSpPr>
        <p:grpSp>
          <p:nvGrpSpPr>
            <p:cNvPr id="30" name="组合 29"/>
            <p:cNvGrpSpPr/>
            <p:nvPr/>
          </p:nvGrpSpPr>
          <p:grpSpPr>
            <a:xfrm>
              <a:off x="7149" y="4355"/>
              <a:ext cx="5563" cy="1116"/>
              <a:chOff x="7149" y="4301"/>
              <a:chExt cx="5563" cy="1116"/>
            </a:xfrm>
          </p:grpSpPr>
          <p:cxnSp>
            <p:nvCxnSpPr>
              <p:cNvPr id="28" name="直接连接符 27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11009" y="4301"/>
                <a:ext cx="1703" cy="1104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385723"/>
                    </a:gs>
                  </a:gsLst>
                  <a:lin ang="318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>
                <p:custDataLst>
                  <p:tags r:id="rId22"/>
                </p:custDataLst>
              </p:nvPr>
            </p:nvCxnSpPr>
            <p:spPr>
              <a:xfrm flipH="1">
                <a:off x="7149" y="4313"/>
                <a:ext cx="1703" cy="1104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385723"/>
                    </a:gs>
                  </a:gsLst>
                  <a:lin ang="318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2718" y="4367"/>
              <a:ext cx="14128" cy="551"/>
              <a:chOff x="7149" y="4313"/>
              <a:chExt cx="4791" cy="1104"/>
            </a:xfrm>
          </p:grpSpPr>
          <p:cxnSp>
            <p:nvCxnSpPr>
              <p:cNvPr id="32" name="直接连接符 31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10238" y="4313"/>
                <a:ext cx="1703" cy="1104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385723"/>
                    </a:gs>
                  </a:gsLst>
                  <a:lin ang="168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>
                <p:custDataLst>
                  <p:tags r:id="rId20"/>
                </p:custDataLst>
              </p:nvPr>
            </p:nvCxnSpPr>
            <p:spPr>
              <a:xfrm flipH="1">
                <a:off x="7149" y="4313"/>
                <a:ext cx="1703" cy="1104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rgbClr val="385723"/>
                    </a:gs>
                  </a:gsLst>
                  <a:lin ang="168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文本框 47"/>
          <p:cNvSpPr txBox="1"/>
          <p:nvPr/>
        </p:nvSpPr>
        <p:spPr>
          <a:xfrm>
            <a:off x="3176905" y="1283970"/>
            <a:ext cx="583819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spc="11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图表特点比较</a:t>
            </a: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-543560" y="3392170"/>
            <a:ext cx="315912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spc="11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柱状图</a:t>
            </a: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115185" y="3719830"/>
            <a:ext cx="315912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散点图</a:t>
            </a: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6929120" y="3663950"/>
            <a:ext cx="315912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spc="11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折线图</a:t>
            </a: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9419590" y="3228340"/>
            <a:ext cx="315912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spc="110">
                <a:solidFill>
                  <a:schemeClr val="bg1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饼状图</a:t>
            </a:r>
          </a:p>
        </p:txBody>
      </p:sp>
      <p:sp>
        <p:nvSpPr>
          <p:cNvPr id="18" name="矩形 17"/>
          <p:cNvSpPr/>
          <p:nvPr>
            <p:custDataLst>
              <p:tags r:id="rId15"/>
            </p:custDataLst>
          </p:nvPr>
        </p:nvSpPr>
        <p:spPr>
          <a:xfrm>
            <a:off x="5055870" y="3678555"/>
            <a:ext cx="2067560" cy="3177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直接连接符 18"/>
          <p:cNvCxnSpPr/>
          <p:nvPr>
            <p:custDataLst>
              <p:tags r:id="rId16"/>
            </p:custDataLst>
          </p:nvPr>
        </p:nvCxnSpPr>
        <p:spPr>
          <a:xfrm flipH="1">
            <a:off x="6257290" y="1965327"/>
            <a:ext cx="1270" cy="833120"/>
          </a:xfrm>
          <a:prstGeom prst="line">
            <a:avLst/>
          </a:prstGeom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385723"/>
                </a:gs>
              </a:gsLst>
              <a:lin ang="318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4475480" y="3912870"/>
            <a:ext cx="315912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b="1" spc="110">
                <a:solidFill>
                  <a:srgbClr val="385723"/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直方图</a:t>
            </a: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5027930" y="4774565"/>
            <a:ext cx="2122805" cy="1463675"/>
          </a:xfrm>
          <a:prstGeom prst="rect">
            <a:avLst/>
          </a:prstGeom>
          <a:noFill/>
        </p:spPr>
        <p:txBody>
          <a:bodyPr wrap="square" lIns="91440" rtlCol="0" anchor="t">
            <a:noAutofit/>
          </a:bodyPr>
          <a:lstStyle/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展示数据分布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适合连续数据</a:t>
            </a:r>
          </a:p>
          <a:p>
            <a:pPr marL="285750" lvl="0" indent="-285750" algn="just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pc="110">
                <a:solidFill>
                  <a:schemeClr val="bg2">
                    <a:lumMod val="25000"/>
                  </a:schemeClr>
                </a:solidFill>
                <a:uFillTx/>
                <a:latin typeface="汉仪文黑-55简" panose="00020600040101010101" charset="-122"/>
                <a:ea typeface="汉仪文黑-55简" panose="00020600040101010101" charset="-122"/>
                <a:sym typeface="汉仪文黑-55简" panose="00020600040101010101" charset="-122"/>
              </a:rPr>
              <a:t>可分组比较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ywiaGRpZCI6IjI3ZDVkN2ZjZWU3ZWYxNTcxZGUxYjdjOThhZTZlZTA5IiwidXNlckNvdW50Ijoz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997.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997.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3,&quot;left&quot;:-26.55,&quot;top&quot;:154.74999999999997,&quot;width&quot;:1019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文黑-55简"/>
        <a:ea typeface=""/>
        <a:cs typeface=""/>
        <a:font script="Jpan" typeface="ＭＳ Ｐゴシック"/>
        <a:font script="Hang" typeface="맑은 고딕"/>
        <a:font script="Hans" typeface="汉仪文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文黑-55简"/>
        <a:ea typeface=""/>
        <a:cs typeface=""/>
        <a:font script="Jpan" typeface="ＭＳ Ｐゴシック"/>
        <a:font script="Hang" typeface="맑은 고딕"/>
        <a:font script="Hans" typeface="汉仪文黑-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文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文黑-55简"/>
        <a:ea typeface=""/>
        <a:cs typeface=""/>
        <a:font script="Jpan" typeface="ＭＳ Ｐゴシック"/>
        <a:font script="Hang" typeface="맑은 고딕"/>
        <a:font script="Hans" typeface="汉仪文黑-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文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文黑-55简"/>
        <a:ea typeface=""/>
        <a:cs typeface=""/>
        <a:font script="Jpan" typeface="ＭＳ Ｐゴシック"/>
        <a:font script="Hang" typeface="맑은 고딕"/>
        <a:font script="Hans" typeface="汉仪文黑-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734</Words>
  <Application>Microsoft Office PowerPoint</Application>
  <PresentationFormat>宽屏</PresentationFormat>
  <Paragraphs>125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汉仪雅酷黑 65W</vt:lpstr>
      <vt:lpstr>Arial</vt:lpstr>
      <vt:lpstr>汉仪文黑-55简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jucher</dc:creator>
  <cp:lastModifiedBy>婷 张</cp:lastModifiedBy>
  <cp:revision>38</cp:revision>
  <dcterms:created xsi:type="dcterms:W3CDTF">2022-03-22T02:41:00Z</dcterms:created>
  <dcterms:modified xsi:type="dcterms:W3CDTF">2024-12-04T06:38:55Z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E8B233BAF1D5488D830CDBE65D373547_11</vt:lpwstr>
  </property>
  <property fmtid="{D5CDD505-2E9C-101B-9397-08002B2CF9AE}" pid="3" name="KSOProductBuildVer">
    <vt:lpwstr>2052-12.1.0.18608</vt:lpwstr>
  </property>
  <property fmtid="{D5CDD505-2E9C-101B-9397-08002B2CF9AE}" pid="4" name="KSOTemplateUUID">
    <vt:lpwstr>v1.0_mb_Nbs/4UkXLtXl9afK+/ysXg==</vt:lpwstr>
  </property>
</Properties>
</file>